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handoutMasterIdLst>
    <p:handoutMasterId r:id="rId48"/>
  </p:handoutMasterIdLst>
  <p:sldIdLst>
    <p:sldId id="439" r:id="rId2"/>
    <p:sldId id="349" r:id="rId3"/>
    <p:sldId id="351" r:id="rId4"/>
    <p:sldId id="440" r:id="rId5"/>
    <p:sldId id="441" r:id="rId6"/>
    <p:sldId id="406" r:id="rId7"/>
    <p:sldId id="354" r:id="rId8"/>
    <p:sldId id="407" r:id="rId9"/>
    <p:sldId id="408" r:id="rId10"/>
    <p:sldId id="409" r:id="rId11"/>
    <p:sldId id="410" r:id="rId12"/>
    <p:sldId id="411" r:id="rId13"/>
    <p:sldId id="412" r:id="rId14"/>
    <p:sldId id="413" r:id="rId15"/>
    <p:sldId id="414" r:id="rId16"/>
    <p:sldId id="416" r:id="rId17"/>
    <p:sldId id="415" r:id="rId18"/>
    <p:sldId id="417" r:id="rId19"/>
    <p:sldId id="418" r:id="rId20"/>
    <p:sldId id="419" r:id="rId21"/>
    <p:sldId id="420" r:id="rId22"/>
    <p:sldId id="421" r:id="rId23"/>
    <p:sldId id="422" r:id="rId24"/>
    <p:sldId id="423" r:id="rId25"/>
    <p:sldId id="424" r:id="rId26"/>
    <p:sldId id="425" r:id="rId27"/>
    <p:sldId id="427" r:id="rId28"/>
    <p:sldId id="426" r:id="rId29"/>
    <p:sldId id="428" r:id="rId30"/>
    <p:sldId id="429" r:id="rId31"/>
    <p:sldId id="430" r:id="rId32"/>
    <p:sldId id="431" r:id="rId33"/>
    <p:sldId id="432" r:id="rId34"/>
    <p:sldId id="433" r:id="rId35"/>
    <p:sldId id="434" r:id="rId36"/>
    <p:sldId id="435" r:id="rId37"/>
    <p:sldId id="436" r:id="rId38"/>
    <p:sldId id="437" r:id="rId39"/>
    <p:sldId id="438" r:id="rId40"/>
    <p:sldId id="395" r:id="rId41"/>
    <p:sldId id="397" r:id="rId42"/>
    <p:sldId id="399" r:id="rId43"/>
    <p:sldId id="401" r:id="rId44"/>
    <p:sldId id="403" r:id="rId45"/>
    <p:sldId id="404" r:id="rId4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6E8"/>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65" autoAdjust="0"/>
    <p:restoredTop sz="87437" autoAdjust="0"/>
  </p:normalViewPr>
  <p:slideViewPr>
    <p:cSldViewPr>
      <p:cViewPr varScale="1">
        <p:scale>
          <a:sx n="77" d="100"/>
          <a:sy n="77" d="100"/>
        </p:scale>
        <p:origin x="1848" y="53"/>
      </p:cViewPr>
      <p:guideLst>
        <p:guide orient="horz" pos="2160"/>
        <p:guide pos="2880"/>
      </p:guideLst>
    </p:cSldViewPr>
  </p:slideViewPr>
  <p:outlineViewPr>
    <p:cViewPr>
      <p:scale>
        <a:sx n="33" d="100"/>
        <a:sy n="33" d="100"/>
      </p:scale>
      <p:origin x="0" y="15864"/>
    </p:cViewPr>
  </p:outlineViewPr>
  <p:notesTextViewPr>
    <p:cViewPr>
      <p:scale>
        <a:sx n="1" d="1"/>
        <a:sy n="1" d="1"/>
      </p:scale>
      <p:origin x="0" y="0"/>
    </p:cViewPr>
  </p:notesTextViewPr>
  <p:sorterViewPr>
    <p:cViewPr>
      <p:scale>
        <a:sx n="66" d="100"/>
        <a:sy n="66" d="100"/>
      </p:scale>
      <p:origin x="0" y="0"/>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pPr/>
              <a:t>4/30/2025</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pPr/>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0.png>
</file>

<file path=ppt/media/image2.jpeg>
</file>

<file path=ppt/media/image3.png>
</file>

<file path=ppt/media/image4.tiff>
</file>

<file path=ppt/media/image5.tiff>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pPr/>
              <a:t>4/30/2025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pPr/>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a:t>
            </a:fld>
            <a:endParaRPr lang="en-US" dirty="0"/>
          </a:p>
        </p:txBody>
      </p:sp>
    </p:spTree>
    <p:extLst>
      <p:ext uri="{BB962C8B-B14F-4D97-AF65-F5344CB8AC3E}">
        <p14:creationId xmlns:p14="http://schemas.microsoft.com/office/powerpoint/2010/main" val="549718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People need to know who their boss is. That’s what the chain of command is all about. The </a:t>
            </a:r>
            <a:r>
              <a:rPr lang="en-US" sz="1200" b="1" kern="1200" dirty="0" smtClean="0">
                <a:solidFill>
                  <a:schemeClr val="tx1"/>
                </a:solidFill>
                <a:effectLst/>
                <a:latin typeface="+mn-lt"/>
                <a:ea typeface="+mn-ea"/>
                <a:cs typeface="+mn-cs"/>
              </a:rPr>
              <a:t>chain of command </a:t>
            </a:r>
            <a:r>
              <a:rPr lang="en-US" sz="1200" kern="1200" dirty="0" smtClean="0">
                <a:solidFill>
                  <a:schemeClr val="tx1"/>
                </a:solidFill>
                <a:effectLst/>
                <a:latin typeface="+mn-lt"/>
                <a:ea typeface="+mn-ea"/>
                <a:cs typeface="+mn-cs"/>
              </a:rPr>
              <a:t>is the line of authority extending from upper organizational levels to lower levels, which clarifies who reports to whom. Managers need to consider it when organizing work because it helps employees with questions such as “Who do I report to?” or “Who do I go to if I have a problem?” To understand the chain of command, you have to understand three other important concepts: authority, responsibility, and unity of command.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13</a:t>
            </a:fld>
            <a:endParaRPr lang="en-US" dirty="0"/>
          </a:p>
        </p:txBody>
      </p:sp>
    </p:spTree>
    <p:extLst>
      <p:ext uri="{BB962C8B-B14F-4D97-AF65-F5344CB8AC3E}">
        <p14:creationId xmlns:p14="http://schemas.microsoft.com/office/powerpoint/2010/main" val="2002960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b="1" dirty="0" smtClean="0">
                <a:cs typeface="Arial" charset="0"/>
              </a:rPr>
              <a:t>Authority </a:t>
            </a:r>
            <a:r>
              <a:rPr lang="en-US" dirty="0" smtClean="0">
                <a:cs typeface="Arial" charset="0"/>
              </a:rPr>
              <a:t>refers to the rights inherent in a managerial position to tell people what to do and to expect them to do it. Managers in the chain</a:t>
            </a:r>
            <a:r>
              <a:rPr lang="en-US" baseline="0" dirty="0" smtClean="0">
                <a:cs typeface="Arial" charset="0"/>
              </a:rPr>
              <a:t> </a:t>
            </a:r>
            <a:r>
              <a:rPr lang="en-US" dirty="0" smtClean="0">
                <a:cs typeface="Arial" charset="0"/>
              </a:rPr>
              <a:t>of command have authority to do their job of coordinating and overseeing the work of others. Authority can be delegated downward to lower-level managers, giving them certain rights while also prescribing certain limits within which to operate.</a:t>
            </a:r>
          </a:p>
          <a:p>
            <a:pPr eaLnBrk="1" hangingPunct="1"/>
            <a:endParaRPr lang="en-US" dirty="0" smtClean="0">
              <a:cs typeface="Arial" charset="0"/>
            </a:endParaRPr>
          </a:p>
          <a:p>
            <a:pPr eaLnBrk="1" hangingPunct="1"/>
            <a:r>
              <a:rPr lang="en-US" b="1" dirty="0" smtClean="0">
                <a:cs typeface="Arial" charset="0"/>
              </a:rPr>
              <a:t>Line authority </a:t>
            </a:r>
            <a:r>
              <a:rPr lang="en-US" dirty="0" smtClean="0">
                <a:cs typeface="Arial" charset="0"/>
              </a:rPr>
              <a:t>entitles a manager to direct the work of an employee. It is the employer–employee authority relationship that extends from the top of the organization to the lowest echelon, according to the chain of command, as shown in Exhibit 11-4. As a link in the chain of command, a manager with line authority has the right to direct the work of employees and to make certain decisions without consulting anyone.</a:t>
            </a:r>
          </a:p>
          <a:p>
            <a:pPr eaLnBrk="1" hangingPunct="1"/>
            <a:endParaRPr lang="en-US" dirty="0" smtClean="0">
              <a:cs typeface="Arial" charset="0"/>
            </a:endParaRPr>
          </a:p>
          <a:p>
            <a:pPr eaLnBrk="1" hangingPunct="1"/>
            <a:r>
              <a:rPr lang="en-US" dirty="0" smtClean="0">
                <a:cs typeface="Arial" charset="0"/>
              </a:rPr>
              <a:t>As organizations get larger and more complex, line managers find that they do not have the time, expertise, or resources to get their jobs done effectively. In response, they create </a:t>
            </a:r>
            <a:r>
              <a:rPr lang="en-US" b="1" dirty="0" smtClean="0">
                <a:cs typeface="Arial" charset="0"/>
              </a:rPr>
              <a:t>staff authority </a:t>
            </a:r>
            <a:r>
              <a:rPr lang="en-US" dirty="0" smtClean="0">
                <a:cs typeface="Arial" charset="0"/>
              </a:rPr>
              <a:t>functions to support, assist, advise, and generally reduce some of their informational burdens. For instance, a hospital administrator who cannot effectively handle the purchasing of all the supplies the hospital needs creates a purchasing department, which is a staff function.</a:t>
            </a:r>
          </a:p>
          <a:p>
            <a:pPr eaLnBrk="1" hangingPunct="1"/>
            <a:endParaRPr lang="en-US" dirty="0" smtClean="0">
              <a:cs typeface="Arial" charset="0"/>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14</a:t>
            </a:fld>
            <a:endParaRPr lang="en-US" dirty="0"/>
          </a:p>
        </p:txBody>
      </p:sp>
    </p:spTree>
    <p:extLst>
      <p:ext uri="{BB962C8B-B14F-4D97-AF65-F5344CB8AC3E}">
        <p14:creationId xmlns:p14="http://schemas.microsoft.com/office/powerpoint/2010/main" val="15481554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smtClean="0">
                <a:cs typeface="Arial" charset="0"/>
              </a:rPr>
              <a:t>When managers use their authority to assign work to employees, those employees take on an obligation to perform those assigned duties. This obligation or expectation to perform is known as </a:t>
            </a:r>
            <a:r>
              <a:rPr lang="en-US" b="1" dirty="0" smtClean="0">
                <a:cs typeface="Arial" charset="0"/>
              </a:rPr>
              <a:t>responsibility</a:t>
            </a:r>
            <a:r>
              <a:rPr lang="en-US" dirty="0" smtClean="0">
                <a:cs typeface="Arial" charset="0"/>
              </a:rPr>
              <a:t>. And employees should be held accountable for their performance! Assigning work authority without responsibility and accountability can create opportunities for abuse. Likewise, no one should be held responsible or accountable for work tasks over which he or she has no authority to complete.</a:t>
            </a:r>
          </a:p>
          <a:p>
            <a:pPr eaLnBrk="1" hangingPunct="1"/>
            <a:endParaRPr lang="en-US" dirty="0" smtClean="0">
              <a:cs typeface="Arial" charset="0"/>
            </a:endParaRPr>
          </a:p>
          <a:p>
            <a:pPr eaLnBrk="1" hangingPunct="1"/>
            <a:r>
              <a:rPr lang="en-US" dirty="0" smtClean="0">
                <a:cs typeface="Arial" charset="0"/>
              </a:rPr>
              <a:t>Finally, the </a:t>
            </a:r>
            <a:r>
              <a:rPr lang="en-US" b="1" dirty="0" smtClean="0">
                <a:cs typeface="Arial" charset="0"/>
              </a:rPr>
              <a:t>unity of command </a:t>
            </a:r>
            <a:r>
              <a:rPr lang="en-US" dirty="0" smtClean="0">
                <a:cs typeface="Arial" charset="0"/>
              </a:rPr>
              <a:t>principle (one of Fayol’s 14 management principles) states that a person should report to only one manager.</a:t>
            </a:r>
            <a:r>
              <a:rPr lang="en-US" baseline="0" dirty="0" smtClean="0">
                <a:cs typeface="Arial" charset="0"/>
              </a:rPr>
              <a:t> </a:t>
            </a:r>
            <a:r>
              <a:rPr lang="en-US" dirty="0" smtClean="0">
                <a:cs typeface="Arial" charset="0"/>
              </a:rPr>
              <a:t>Without unity of command, conflicting demands from multiple bosses may create problems.</a:t>
            </a:r>
          </a:p>
        </p:txBody>
      </p:sp>
      <p:sp>
        <p:nvSpPr>
          <p:cNvPr id="4" name="Slide Number Placeholder 3"/>
          <p:cNvSpPr>
            <a:spLocks noGrp="1"/>
          </p:cNvSpPr>
          <p:nvPr>
            <p:ph type="sldNum" sz="quarter" idx="10"/>
          </p:nvPr>
        </p:nvSpPr>
        <p:spPr/>
        <p:txBody>
          <a:bodyPr/>
          <a:lstStyle/>
          <a:p>
            <a:fld id="{A73D6722-9B4D-4E29-B226-C325925A8118}" type="slidenum">
              <a:rPr lang="en-US" smtClean="0"/>
              <a:pPr/>
              <a:t>15</a:t>
            </a:fld>
            <a:endParaRPr lang="en-US" dirty="0"/>
          </a:p>
        </p:txBody>
      </p:sp>
    </p:spTree>
    <p:extLst>
      <p:ext uri="{BB962C8B-B14F-4D97-AF65-F5344CB8AC3E}">
        <p14:creationId xmlns:p14="http://schemas.microsoft.com/office/powerpoint/2010/main" val="20471847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traditional view was that managers could not—and should not—directly supervise more than five or six subordinates. Determining the span of control is important because, to a large degree, it determines the number of levels and managers in an organization—an important consideration in how efficient an organization will be. </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contemporary view of span of control recognizes there is no magic number. Many factors influence the number of employees a manager can efficiently and effectively manage. The trend in recent years has been toward larger spans of control, which is consistent with managers’ efforts to speed up decision making, increase flexibility, get closer to customers, empower employees, and reduce costs. Managers are beginning to recognize that they can handle a wider span when employees know their jobs well and when those employees understand organizational processes.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16</a:t>
            </a:fld>
            <a:endParaRPr lang="en-US" dirty="0"/>
          </a:p>
        </p:txBody>
      </p:sp>
    </p:spTree>
    <p:extLst>
      <p:ext uri="{BB962C8B-B14F-4D97-AF65-F5344CB8AC3E}">
        <p14:creationId xmlns:p14="http://schemas.microsoft.com/office/powerpoint/2010/main" val="20377718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Assume two organizations both have approximately 4,100 employees. As Exhibit 11-4 shows, if one organization has a span of four and the other a span of eight, the organization with the wider span will have two fewer levels and approximately 800 fewer managers. At an average manager’s salary of $62,000 a year, the organization with the wider span would save over $49 million a year! Obviously, wider spans are more efficient in terms of cost. However, at some point, wider spans may reduce effectiveness if employee performance worsens because managers no longer have the time to lead effectively. </a:t>
            </a:r>
            <a:endParaRPr lang="en-US" dirty="0" smtClean="0"/>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17</a:t>
            </a:fld>
            <a:endParaRPr lang="en-US" dirty="0"/>
          </a:p>
        </p:txBody>
      </p:sp>
    </p:spTree>
    <p:extLst>
      <p:ext uri="{BB962C8B-B14F-4D97-AF65-F5344CB8AC3E}">
        <p14:creationId xmlns:p14="http://schemas.microsoft.com/office/powerpoint/2010/main" val="1792927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If top managers make key decisions with little input from below, then the organization is more centralized. On the other hand, the more that lower-level employees provide input or actually make decisions, the more </a:t>
            </a:r>
            <a:r>
              <a:rPr lang="en-US" sz="1200" b="1" kern="1200" dirty="0" smtClean="0">
                <a:solidFill>
                  <a:schemeClr val="tx1"/>
                </a:solidFill>
                <a:effectLst/>
                <a:latin typeface="+mn-lt"/>
                <a:ea typeface="+mn-ea"/>
                <a:cs typeface="+mn-cs"/>
              </a:rPr>
              <a:t>decentralization </a:t>
            </a:r>
            <a:r>
              <a:rPr lang="en-US" sz="1200" kern="1200" dirty="0" smtClean="0">
                <a:solidFill>
                  <a:schemeClr val="tx1"/>
                </a:solidFill>
                <a:effectLst/>
                <a:latin typeface="+mn-lt"/>
                <a:ea typeface="+mn-ea"/>
                <a:cs typeface="+mn-cs"/>
              </a:rPr>
              <a:t>there is. Keep in mind that centralization–decentralization is not an either-or concept. The decision is relative, not absolute—that is, an organization is never completely centralized or decentralized.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18</a:t>
            </a:fld>
            <a:endParaRPr lang="en-US" dirty="0"/>
          </a:p>
        </p:txBody>
      </p:sp>
    </p:spTree>
    <p:extLst>
      <p:ext uri="{BB962C8B-B14F-4D97-AF65-F5344CB8AC3E}">
        <p14:creationId xmlns:p14="http://schemas.microsoft.com/office/powerpoint/2010/main" val="9607074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Exhibit 11-5 lists some of the factors that affect an organization’s use of centralization or decentralization.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19</a:t>
            </a:fld>
            <a:endParaRPr lang="en-US" dirty="0"/>
          </a:p>
        </p:txBody>
      </p:sp>
    </p:spTree>
    <p:extLst>
      <p:ext uri="{BB962C8B-B14F-4D97-AF65-F5344CB8AC3E}">
        <p14:creationId xmlns:p14="http://schemas.microsoft.com/office/powerpoint/2010/main" val="9792803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 organizations have become more flexible and responsive to environmental trends, there’s been a distinct shift toward decentralized decision</a:t>
            </a:r>
            <a:r>
              <a:rPr lang="en-US" sz="1200" kern="1200" dirty="0" smtClean="0">
                <a:solidFill>
                  <a:schemeClr val="tx1"/>
                </a:solidFill>
                <a:latin typeface="+mn-lt"/>
                <a:ea typeface="+mn-ea"/>
                <a:cs typeface="+mn-cs"/>
              </a:rPr>
              <a:t>-</a:t>
            </a:r>
            <a:r>
              <a:rPr lang="en-US" sz="1200" kern="1200" dirty="0" smtClean="0">
                <a:solidFill>
                  <a:schemeClr val="tx1"/>
                </a:solidFill>
                <a:effectLst/>
                <a:latin typeface="+mn-lt"/>
                <a:ea typeface="+mn-ea"/>
                <a:cs typeface="+mn-cs"/>
              </a:rPr>
              <a:t>making. This trend, also known as </a:t>
            </a:r>
            <a:r>
              <a:rPr lang="en-US" sz="1200" b="1" kern="1200" dirty="0" smtClean="0">
                <a:solidFill>
                  <a:schemeClr val="tx1"/>
                </a:solidFill>
                <a:effectLst/>
                <a:latin typeface="+mn-lt"/>
                <a:ea typeface="+mn-ea"/>
                <a:cs typeface="+mn-cs"/>
              </a:rPr>
              <a:t>employee empowerment</a:t>
            </a:r>
            <a:r>
              <a:rPr lang="en-US" sz="1200" kern="1200" dirty="0" smtClean="0">
                <a:solidFill>
                  <a:schemeClr val="tx1"/>
                </a:solidFill>
                <a:effectLst/>
                <a:latin typeface="+mn-lt"/>
                <a:ea typeface="+mn-ea"/>
                <a:cs typeface="+mn-cs"/>
              </a:rPr>
              <a:t>, gives employees more authority (power) to make decisions. (We’ll address this concept more thoroughly in our discussion of leadership in Chapter 17.) In large companies especially, lower-level managers are “closer to the action” and typically have more detailed knowledge about problems and how best to solve them than top managers.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20</a:t>
            </a:fld>
            <a:endParaRPr lang="en-US" dirty="0"/>
          </a:p>
        </p:txBody>
      </p:sp>
    </p:spTree>
    <p:extLst>
      <p:ext uri="{BB962C8B-B14F-4D97-AF65-F5344CB8AC3E}">
        <p14:creationId xmlns:p14="http://schemas.microsoft.com/office/powerpoint/2010/main" val="17636049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highly formalized organizations, there are explicit job descriptions, numerous organizational rules, and clearly defined procedures covering work processes. Employees have little discretion over what’s done, when it’s done, and how it’s done. However, where there is less formalization, employees have more discretion in how they do their work. </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Although some formalization is necessary for consistency and control, many organizations today rely less on strict rules and standardization to guide and regulate employee behavior. </a:t>
            </a:r>
            <a:endParaRPr lang="en-US" dirty="0" smtClean="0"/>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21</a:t>
            </a:fld>
            <a:endParaRPr lang="en-US" dirty="0"/>
          </a:p>
        </p:txBody>
      </p:sp>
    </p:spTree>
    <p:extLst>
      <p:ext uri="{BB962C8B-B14F-4D97-AF65-F5344CB8AC3E}">
        <p14:creationId xmlns:p14="http://schemas.microsoft.com/office/powerpoint/2010/main" val="55107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smtClean="0">
                <a:cs typeface="Arial" charset="0"/>
              </a:rPr>
              <a:t>The </a:t>
            </a:r>
            <a:r>
              <a:rPr lang="en-US" b="1" dirty="0" smtClean="0">
                <a:cs typeface="Arial" charset="0"/>
              </a:rPr>
              <a:t>mechanistic organization </a:t>
            </a:r>
            <a:r>
              <a:rPr lang="en-US" dirty="0" smtClean="0">
                <a:cs typeface="Arial" charset="0"/>
              </a:rPr>
              <a:t>(or bureaucracy) was the natural result of combining the six elements of structure. Adhering to the chain-of-command principle ensured the existence of a formal hierarchy of authority, with each person controlled and supervised by one superior. Keeping the span of control small at increasingly higher levels in the organization created tall, impersonal structures. As the distance</a:t>
            </a:r>
            <a:r>
              <a:rPr lang="en-US" baseline="0" dirty="0" smtClean="0">
                <a:cs typeface="Arial" charset="0"/>
              </a:rPr>
              <a:t> </a:t>
            </a:r>
            <a:r>
              <a:rPr lang="en-US" dirty="0" smtClean="0">
                <a:cs typeface="Arial" charset="0"/>
              </a:rPr>
              <a:t>between the top and the bottom of the organization expanded, top management would increasingly impose rules and regulations. Because top managers couldn’t control lower-level activities through direct observation and ensure the use of standard practices, they substituted rules and regulations.</a:t>
            </a:r>
          </a:p>
          <a:p>
            <a:pPr eaLnBrk="1" hangingPunct="1"/>
            <a:endParaRPr lang="en-US" dirty="0" smtClean="0">
              <a:cs typeface="Arial" charset="0"/>
            </a:endParaRPr>
          </a:p>
          <a:p>
            <a:pPr eaLnBrk="1" hangingPunct="1"/>
            <a:r>
              <a:rPr lang="en-US" dirty="0" smtClean="0">
                <a:cs typeface="Arial" charset="0"/>
              </a:rPr>
              <a:t>The </a:t>
            </a:r>
            <a:r>
              <a:rPr lang="en-US" b="1" dirty="0" smtClean="0">
                <a:cs typeface="Arial" charset="0"/>
              </a:rPr>
              <a:t>organic organization </a:t>
            </a:r>
            <a:r>
              <a:rPr lang="en-US" dirty="0" smtClean="0">
                <a:cs typeface="Arial" charset="0"/>
              </a:rPr>
              <a:t>is a highly adaptive form that is as loose and flexible as the mechanistic organization is rigid and stable. Rather than having standardized jobs and regulations, the organic organization’s loose structure allows it to change rapidly as required. It has division of labor, but the jobs people do are not standardized. Employees tend to be professionals who are technically proficient and trained</a:t>
            </a:r>
            <a:r>
              <a:rPr lang="en-US" baseline="0" dirty="0" smtClean="0">
                <a:cs typeface="Arial" charset="0"/>
              </a:rPr>
              <a:t> </a:t>
            </a:r>
            <a:r>
              <a:rPr lang="en-US" dirty="0" smtClean="0">
                <a:cs typeface="Arial" charset="0"/>
              </a:rPr>
              <a:t>to handle diverse problems. They need few formal rules and little direct supervision because their training has instilled in them standards of professional conduct.</a:t>
            </a:r>
          </a:p>
        </p:txBody>
      </p:sp>
      <p:sp>
        <p:nvSpPr>
          <p:cNvPr id="4" name="Slide Number Placeholder 3"/>
          <p:cNvSpPr>
            <a:spLocks noGrp="1"/>
          </p:cNvSpPr>
          <p:nvPr>
            <p:ph type="sldNum" sz="quarter" idx="10"/>
          </p:nvPr>
        </p:nvSpPr>
        <p:spPr/>
        <p:txBody>
          <a:bodyPr/>
          <a:lstStyle/>
          <a:p>
            <a:fld id="{A73D6722-9B4D-4E29-B226-C325925A8118}" type="slidenum">
              <a:rPr lang="en-US" smtClean="0"/>
              <a:pPr/>
              <a:t>22</a:t>
            </a:fld>
            <a:endParaRPr lang="en-US" dirty="0"/>
          </a:p>
        </p:txBody>
      </p:sp>
    </p:spTree>
    <p:extLst>
      <p:ext uri="{BB962C8B-B14F-4D97-AF65-F5344CB8AC3E}">
        <p14:creationId xmlns:p14="http://schemas.microsoft.com/office/powerpoint/2010/main" val="1732679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b="1" dirty="0" smtClean="0">
                <a:cs typeface="Arial" charset="0"/>
              </a:rPr>
              <a:t>Organizing </a:t>
            </a:r>
            <a:r>
              <a:rPr lang="en-US" dirty="0" smtClean="0">
                <a:cs typeface="Arial" charset="0"/>
              </a:rPr>
              <a:t>is arranging and structuring work to accomplish organizational goals. It’s an important process during which managers</a:t>
            </a:r>
            <a:r>
              <a:rPr lang="en-US" baseline="0" dirty="0" smtClean="0">
                <a:cs typeface="Arial" charset="0"/>
              </a:rPr>
              <a:t> </a:t>
            </a:r>
            <a:r>
              <a:rPr lang="en-US" dirty="0" smtClean="0">
                <a:cs typeface="Arial" charset="0"/>
              </a:rPr>
              <a:t>design an organization’s structure. </a:t>
            </a:r>
          </a:p>
          <a:p>
            <a:pPr eaLnBrk="1" hangingPunct="1"/>
            <a:endParaRPr lang="en-US" b="1" dirty="0" smtClean="0">
              <a:cs typeface="Arial" charset="0"/>
            </a:endParaRPr>
          </a:p>
          <a:p>
            <a:pPr eaLnBrk="1" hangingPunct="1"/>
            <a:r>
              <a:rPr lang="en-US" b="1" dirty="0" smtClean="0">
                <a:cs typeface="Arial" charset="0"/>
              </a:rPr>
              <a:t>Organizational structure </a:t>
            </a:r>
            <a:r>
              <a:rPr lang="en-US" dirty="0" smtClean="0">
                <a:cs typeface="Arial" charset="0"/>
              </a:rPr>
              <a:t>is the formal arrangement of jobs within an organization.</a:t>
            </a:r>
          </a:p>
          <a:p>
            <a:pPr eaLnBrk="1" hangingPunct="1"/>
            <a:endParaRPr lang="en-US" dirty="0" smtClean="0">
              <a:cs typeface="Arial"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cs typeface="Arial" charset="0"/>
              </a:rPr>
              <a:t>Structure can be shown visually in an </a:t>
            </a:r>
            <a:r>
              <a:rPr lang="en-US" b="1" dirty="0" smtClean="0">
                <a:cs typeface="Arial" charset="0"/>
              </a:rPr>
              <a:t>organizational chart</a:t>
            </a:r>
            <a:r>
              <a:rPr lang="en-US" dirty="0" smtClean="0">
                <a:cs typeface="Arial" charset="0"/>
              </a:rPr>
              <a:t> (see Exhibit 11-1).</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cs typeface="Arial"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cs typeface="Arial" charset="0"/>
              </a:rPr>
              <a:t>When managers create or change the structure, they’re engaged in </a:t>
            </a:r>
            <a:r>
              <a:rPr lang="en-US" b="1" dirty="0" smtClean="0">
                <a:cs typeface="Arial" charset="0"/>
              </a:rPr>
              <a:t>organizational design</a:t>
            </a:r>
            <a:r>
              <a:rPr lang="en-US" dirty="0" smtClean="0">
                <a:cs typeface="Arial" charset="0"/>
              </a:rPr>
              <a:t>, a process that involves decisions about six key elements: work specialization, departmentalization, chain of command, span of control, centralization and decentralization, and formalization.</a:t>
            </a:r>
          </a:p>
          <a:p>
            <a:pPr eaLnBrk="1" hangingPunct="1"/>
            <a:endParaRPr lang="en-US" dirty="0" smtClean="0">
              <a:cs typeface="Arial" charset="0"/>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3</a:t>
            </a:fld>
            <a:endParaRPr lang="en-US" dirty="0"/>
          </a:p>
        </p:txBody>
      </p:sp>
    </p:spTree>
    <p:extLst>
      <p:ext uri="{BB962C8B-B14F-4D97-AF65-F5344CB8AC3E}">
        <p14:creationId xmlns:p14="http://schemas.microsoft.com/office/powerpoint/2010/main" val="11009852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smtClean="0">
                <a:cs typeface="Arial" charset="0"/>
              </a:rPr>
              <a:t>Basic organizational design revolves around two organizational forms, described in Exhibit 11-6.</a:t>
            </a:r>
          </a:p>
        </p:txBody>
      </p:sp>
      <p:sp>
        <p:nvSpPr>
          <p:cNvPr id="4" name="Slide Number Placeholder 3"/>
          <p:cNvSpPr>
            <a:spLocks noGrp="1"/>
          </p:cNvSpPr>
          <p:nvPr>
            <p:ph type="sldNum" sz="quarter" idx="10"/>
          </p:nvPr>
        </p:nvSpPr>
        <p:spPr/>
        <p:txBody>
          <a:bodyPr/>
          <a:lstStyle/>
          <a:p>
            <a:fld id="{A73D6722-9B4D-4E29-B226-C325925A8118}" type="slidenum">
              <a:rPr lang="en-US" smtClean="0"/>
              <a:pPr/>
              <a:t>23</a:t>
            </a:fld>
            <a:endParaRPr lang="en-US" dirty="0"/>
          </a:p>
        </p:txBody>
      </p:sp>
    </p:spTree>
    <p:extLst>
      <p:ext uri="{BB962C8B-B14F-4D97-AF65-F5344CB8AC3E}">
        <p14:creationId xmlns:p14="http://schemas.microsoft.com/office/powerpoint/2010/main" val="8233957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smtClean="0">
                <a:cs typeface="Arial" charset="0"/>
              </a:rPr>
              <a:t>Research has shown that certain structural designs work best with different organizational strategies. For instance, the flexibility and free-flowing information of the organic structure works well when an organization is pursuing meaningful and unique innovations. The mechanistic organization with its efficiency, stability, and tight controls works best for companies wanting to tightly control costs.</a:t>
            </a:r>
          </a:p>
        </p:txBody>
      </p:sp>
      <p:sp>
        <p:nvSpPr>
          <p:cNvPr id="4" name="Slide Number Placeholder 3"/>
          <p:cNvSpPr>
            <a:spLocks noGrp="1"/>
          </p:cNvSpPr>
          <p:nvPr>
            <p:ph type="sldNum" sz="quarter" idx="10"/>
          </p:nvPr>
        </p:nvSpPr>
        <p:spPr/>
        <p:txBody>
          <a:bodyPr/>
          <a:lstStyle/>
          <a:p>
            <a:fld id="{A73D6722-9B4D-4E29-B226-C325925A8118}" type="slidenum">
              <a:rPr lang="en-US" smtClean="0"/>
              <a:pPr/>
              <a:t>24</a:t>
            </a:fld>
            <a:endParaRPr lang="en-US" dirty="0"/>
          </a:p>
        </p:txBody>
      </p:sp>
    </p:spTree>
    <p:extLst>
      <p:ext uri="{BB962C8B-B14F-4D97-AF65-F5344CB8AC3E}">
        <p14:creationId xmlns:p14="http://schemas.microsoft.com/office/powerpoint/2010/main" val="13814254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smtClean="0">
                <a:cs typeface="Arial" charset="0"/>
              </a:rPr>
              <a:t>Large organizations—typically considered to be those with more than 2,000 employees—tend to have more specialization, departmentalization, centralization, and rules and regulations than do small organizations. However, once an organization grows past a certain size, size has less influence on structure. Why? Essentially, once there are around 2,000 employees, it’s already fairly mechanistic. Adding another 500 employees won’t impact the structure much. On the other</a:t>
            </a:r>
            <a:r>
              <a:rPr lang="en-US" baseline="0" dirty="0" smtClean="0">
                <a:cs typeface="Arial" charset="0"/>
              </a:rPr>
              <a:t> </a:t>
            </a:r>
            <a:r>
              <a:rPr lang="en-US" dirty="0" smtClean="0">
                <a:cs typeface="Arial" charset="0"/>
              </a:rPr>
              <a:t>hand, adding 500 employees to an organization with only 300 employees is likely to make it more mechanistic.</a:t>
            </a:r>
          </a:p>
        </p:txBody>
      </p:sp>
      <p:sp>
        <p:nvSpPr>
          <p:cNvPr id="4" name="Slide Number Placeholder 3"/>
          <p:cNvSpPr>
            <a:spLocks noGrp="1"/>
          </p:cNvSpPr>
          <p:nvPr>
            <p:ph type="sldNum" sz="quarter" idx="10"/>
          </p:nvPr>
        </p:nvSpPr>
        <p:spPr/>
        <p:txBody>
          <a:bodyPr/>
          <a:lstStyle/>
          <a:p>
            <a:fld id="{A73D6722-9B4D-4E29-B226-C325925A8118}" type="slidenum">
              <a:rPr lang="en-US" smtClean="0"/>
              <a:pPr/>
              <a:t>25</a:t>
            </a:fld>
            <a:endParaRPr lang="en-US" dirty="0"/>
          </a:p>
        </p:txBody>
      </p:sp>
    </p:spTree>
    <p:extLst>
      <p:ext uri="{BB962C8B-B14F-4D97-AF65-F5344CB8AC3E}">
        <p14:creationId xmlns:p14="http://schemas.microsoft.com/office/powerpoint/2010/main" val="12029557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smtClean="0">
                <a:cs typeface="Arial" charset="0"/>
              </a:rPr>
              <a:t>Every organization uses some form of technology to convert its inputs into outputs. The initial research on technology’s effect on structure can be traced to Joan Woodward, who studied small manufacturing firms in southern England to determine the extent to which structural design elements were related to organizational success. She couldn’t find any consistent pattern until she divided the firms into three distinct technologies that had increasing levels of complexity and sophistication. The first category, </a:t>
            </a:r>
            <a:r>
              <a:rPr lang="en-US" b="1" dirty="0" smtClean="0">
                <a:cs typeface="Arial" charset="0"/>
              </a:rPr>
              <a:t>unit production</a:t>
            </a:r>
            <a:r>
              <a:rPr lang="en-US" dirty="0" smtClean="0">
                <a:cs typeface="Arial" charset="0"/>
              </a:rPr>
              <a:t>, described the production of items in units or small batches. The second category, </a:t>
            </a:r>
            <a:r>
              <a:rPr lang="en-US" b="1" dirty="0" smtClean="0">
                <a:cs typeface="Arial" charset="0"/>
              </a:rPr>
              <a:t>mass production</a:t>
            </a:r>
            <a:r>
              <a:rPr lang="en-US" dirty="0" smtClean="0">
                <a:cs typeface="Arial" charset="0"/>
              </a:rPr>
              <a:t>, described large batch manufacturing. Finally, the third and most technically complex group, </a:t>
            </a:r>
            <a:r>
              <a:rPr lang="en-US" b="1" dirty="0" smtClean="0">
                <a:cs typeface="Arial" charset="0"/>
              </a:rPr>
              <a:t>process production</a:t>
            </a:r>
            <a:r>
              <a:rPr lang="en-US" dirty="0" smtClean="0">
                <a:cs typeface="Arial" charset="0"/>
              </a:rPr>
              <a:t>, included continuous-process production. A summary of her findings is shown in Exhibit 10-9.</a:t>
            </a:r>
          </a:p>
          <a:p>
            <a:pPr eaLnBrk="1" hangingPunct="1"/>
            <a:endParaRPr lang="en-US" dirty="0" smtClean="0">
              <a:cs typeface="Arial" charset="0"/>
            </a:endParaRPr>
          </a:p>
          <a:p>
            <a:pPr eaLnBrk="1" hangingPunct="1"/>
            <a:endParaRPr lang="en-US" dirty="0" smtClean="0">
              <a:cs typeface="Arial" charset="0"/>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26</a:t>
            </a:fld>
            <a:endParaRPr lang="en-US" dirty="0"/>
          </a:p>
        </p:txBody>
      </p:sp>
    </p:spTree>
    <p:extLst>
      <p:ext uri="{BB962C8B-B14F-4D97-AF65-F5344CB8AC3E}">
        <p14:creationId xmlns:p14="http://schemas.microsoft.com/office/powerpoint/2010/main" val="2201070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 summary of Woodward’s findings is shown in Exhibit 11-7.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27</a:t>
            </a:fld>
            <a:endParaRPr lang="en-US" dirty="0"/>
          </a:p>
        </p:txBody>
      </p:sp>
    </p:spTree>
    <p:extLst>
      <p:ext uri="{BB962C8B-B14F-4D97-AF65-F5344CB8AC3E}">
        <p14:creationId xmlns:p14="http://schemas.microsoft.com/office/powerpoint/2010/main" val="5974937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smtClean="0">
                <a:cs typeface="Arial" charset="0"/>
              </a:rPr>
              <a:t>Some organizations face stable and simple environments with little uncertainty; others face dynamic and complex environments with a lot of uncertainty. Managers try to minimize environmental uncertainty by adjusting the organization’s structure. The evidence on the environment–structure relationship helps explain why so many managers today are restructuring their organizations to be lean, fast, and flexible. Worldwide economic downturns, global competition, accelerated product innovation by competitors, and increased demands from customers for high quality and faster deliveries are examples of dynamic environmental forces. Mechanistic organizations are not equipped to respond to rapid environmental change and environmental uncertainty. As a result, we’re seeing organizations become more organic.</a:t>
            </a:r>
          </a:p>
        </p:txBody>
      </p:sp>
      <p:sp>
        <p:nvSpPr>
          <p:cNvPr id="4" name="Slide Number Placeholder 3"/>
          <p:cNvSpPr>
            <a:spLocks noGrp="1"/>
          </p:cNvSpPr>
          <p:nvPr>
            <p:ph type="sldNum" sz="quarter" idx="10"/>
          </p:nvPr>
        </p:nvSpPr>
        <p:spPr/>
        <p:txBody>
          <a:bodyPr/>
          <a:lstStyle/>
          <a:p>
            <a:fld id="{A73D6722-9B4D-4E29-B226-C325925A8118}" type="slidenum">
              <a:rPr lang="en-US" smtClean="0"/>
              <a:pPr/>
              <a:t>28</a:t>
            </a:fld>
            <a:endParaRPr lang="en-US" dirty="0"/>
          </a:p>
        </p:txBody>
      </p:sp>
    </p:spTree>
    <p:extLst>
      <p:ext uri="{BB962C8B-B14F-4D97-AF65-F5344CB8AC3E}">
        <p14:creationId xmlns:p14="http://schemas.microsoft.com/office/powerpoint/2010/main" val="984292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smtClean="0">
                <a:cs typeface="Arial" charset="0"/>
              </a:rPr>
              <a:t>Most companies start as entrepreneurial ventures using a </a:t>
            </a:r>
            <a:r>
              <a:rPr lang="en-US" b="1" dirty="0" smtClean="0">
                <a:cs typeface="Arial" charset="0"/>
              </a:rPr>
              <a:t>simple structure</a:t>
            </a:r>
            <a:r>
              <a:rPr lang="en-US" dirty="0" smtClean="0">
                <a:cs typeface="Arial" charset="0"/>
              </a:rPr>
              <a:t>, an organizational design with low departmentalization, wide spans of control, authority centralized in a single person, and little formalization. As employees are added, however, most don’t remain as simple structures. The structure tends to become more specialized and formalized.</a:t>
            </a:r>
          </a:p>
          <a:p>
            <a:pPr eaLnBrk="1" hangingPunct="1"/>
            <a:endParaRPr lang="en-US" dirty="0" smtClean="0">
              <a:cs typeface="Arial" charset="0"/>
            </a:endParaRPr>
          </a:p>
          <a:p>
            <a:pPr eaLnBrk="1" hangingPunct="1"/>
            <a:r>
              <a:rPr lang="en-US" dirty="0" smtClean="0">
                <a:cs typeface="Arial" charset="0"/>
              </a:rPr>
              <a:t>A </a:t>
            </a:r>
            <a:r>
              <a:rPr lang="en-US" b="1" dirty="0" smtClean="0">
                <a:cs typeface="Arial" charset="0"/>
              </a:rPr>
              <a:t>functional structure </a:t>
            </a:r>
            <a:r>
              <a:rPr lang="en-US" dirty="0" smtClean="0">
                <a:cs typeface="Arial" charset="0"/>
              </a:rPr>
              <a:t>is an organizational design that groups similar or related occupational specialties together. You can think of this structure as functional departmentalization applied to the entire organization.</a:t>
            </a:r>
          </a:p>
          <a:p>
            <a:pPr eaLnBrk="1" hangingPunct="1"/>
            <a:endParaRPr lang="en-US" dirty="0" smtClean="0">
              <a:cs typeface="Arial" charset="0"/>
            </a:endParaRPr>
          </a:p>
          <a:p>
            <a:pPr eaLnBrk="1" hangingPunct="1"/>
            <a:r>
              <a:rPr lang="en-US" dirty="0" smtClean="0">
                <a:cs typeface="Arial" charset="0"/>
              </a:rPr>
              <a:t>The </a:t>
            </a:r>
            <a:r>
              <a:rPr lang="en-US" b="1" dirty="0" smtClean="0">
                <a:cs typeface="Arial" charset="0"/>
              </a:rPr>
              <a:t>divisional structure </a:t>
            </a:r>
            <a:r>
              <a:rPr lang="en-US" dirty="0" smtClean="0">
                <a:cs typeface="Arial" charset="0"/>
              </a:rPr>
              <a:t>is an organizational structure made up of separate business units or divisions. In this structure, each division has limited autonomy, with a division manager who has authority over his or her unit and is responsible for as an external overseer to coordinate and control the various divisions, and often provides support services such as financial and legal. </a:t>
            </a:r>
          </a:p>
          <a:p>
            <a:pPr eaLnBrk="1" hangingPunct="1"/>
            <a:endParaRPr lang="en-US" dirty="0" smtClean="0">
              <a:cs typeface="Arial" charset="0"/>
            </a:endParaRPr>
          </a:p>
          <a:p>
            <a:pPr eaLnBrk="1" hangingPunct="1"/>
            <a:endParaRPr lang="en-US" dirty="0" smtClean="0">
              <a:cs typeface="Arial" charset="0"/>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29</a:t>
            </a:fld>
            <a:endParaRPr lang="en-US" dirty="0"/>
          </a:p>
        </p:txBody>
      </p:sp>
    </p:spTree>
    <p:extLst>
      <p:ext uri="{BB962C8B-B14F-4D97-AF65-F5344CB8AC3E}">
        <p14:creationId xmlns:p14="http://schemas.microsoft.com/office/powerpoint/2010/main" val="709531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cs typeface="Arial" charset="0"/>
              </a:rPr>
              <a:t>When designing a structure, managers may choose one of the traditional organizational designs. These structures tend to be more mechanistic in nature. </a:t>
            </a:r>
            <a:r>
              <a:rPr lang="en-US" sz="1200" kern="1200" dirty="0" smtClean="0">
                <a:solidFill>
                  <a:schemeClr val="tx1"/>
                </a:solidFill>
                <a:effectLst/>
                <a:latin typeface="+mn-lt"/>
                <a:ea typeface="+mn-ea"/>
                <a:cs typeface="+mn-cs"/>
              </a:rPr>
              <a:t>A summary of the strengths and weaknesses of each type</a:t>
            </a:r>
            <a:r>
              <a:rPr lang="en-US" sz="1200" kern="1200" baseline="0" dirty="0" smtClean="0">
                <a:solidFill>
                  <a:schemeClr val="tx1"/>
                </a:solidFill>
                <a:effectLst/>
                <a:latin typeface="+mn-lt"/>
                <a:ea typeface="+mn-ea"/>
                <a:cs typeface="+mn-cs"/>
              </a:rPr>
              <a:t> of organizational design </a:t>
            </a:r>
            <a:r>
              <a:rPr lang="en-US" sz="1200" kern="1200" dirty="0" smtClean="0">
                <a:solidFill>
                  <a:schemeClr val="tx1"/>
                </a:solidFill>
                <a:effectLst/>
                <a:latin typeface="+mn-lt"/>
                <a:ea typeface="+mn-ea"/>
                <a:cs typeface="+mn-cs"/>
              </a:rPr>
              <a:t>can be found in Exhibit 11-8.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30</a:t>
            </a:fld>
            <a:endParaRPr lang="en-US" dirty="0"/>
          </a:p>
        </p:txBody>
      </p:sp>
    </p:spTree>
    <p:extLst>
      <p:ext uri="{BB962C8B-B14F-4D97-AF65-F5344CB8AC3E}">
        <p14:creationId xmlns:p14="http://schemas.microsoft.com/office/powerpoint/2010/main" val="2818889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this structure, employee empowerment is crucial because no line of managerial authority flows from top to bottom. Rather, employee teams design and do work in the way they think is best, but the teams are also held responsible for all work performance results in their respective areas. </a:t>
            </a:r>
            <a:endParaRPr lang="en-US" dirty="0" smtClean="0"/>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31</a:t>
            </a:fld>
            <a:endParaRPr lang="en-US" dirty="0"/>
          </a:p>
        </p:txBody>
      </p:sp>
    </p:spTree>
    <p:extLst>
      <p:ext uri="{BB962C8B-B14F-4D97-AF65-F5344CB8AC3E}">
        <p14:creationId xmlns:p14="http://schemas.microsoft.com/office/powerpoint/2010/main" val="5724126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Other popular contemporary designs are the matrix and project structures. The </a:t>
            </a:r>
            <a:r>
              <a:rPr lang="en-US" sz="1200" b="1" kern="1200" dirty="0" smtClean="0">
                <a:solidFill>
                  <a:schemeClr val="tx1"/>
                </a:solidFill>
                <a:effectLst/>
                <a:latin typeface="+mn-lt"/>
                <a:ea typeface="+mn-ea"/>
                <a:cs typeface="+mn-cs"/>
              </a:rPr>
              <a:t>matrix structure </a:t>
            </a:r>
            <a:r>
              <a:rPr lang="en-US" sz="1200" kern="1200" dirty="0" smtClean="0">
                <a:solidFill>
                  <a:schemeClr val="tx1"/>
                </a:solidFill>
                <a:effectLst/>
                <a:latin typeface="+mn-lt"/>
                <a:ea typeface="+mn-ea"/>
                <a:cs typeface="+mn-cs"/>
              </a:rPr>
              <a:t>assigns specialists from different functional departments to work on projects led by a project manager (see Exhibit 11-9). One unique aspect of this design is that it creates a </a:t>
            </a:r>
            <a:r>
              <a:rPr lang="en-US" sz="1200" i="1" kern="1200" dirty="0" smtClean="0">
                <a:solidFill>
                  <a:schemeClr val="tx1"/>
                </a:solidFill>
                <a:effectLst/>
                <a:latin typeface="+mn-lt"/>
                <a:ea typeface="+mn-ea"/>
                <a:cs typeface="+mn-cs"/>
              </a:rPr>
              <a:t>dual chain of command </a:t>
            </a:r>
            <a:r>
              <a:rPr lang="en-US" sz="1200" kern="1200" dirty="0" smtClean="0">
                <a:solidFill>
                  <a:schemeClr val="tx1"/>
                </a:solidFill>
                <a:effectLst/>
                <a:latin typeface="+mn-lt"/>
                <a:ea typeface="+mn-ea"/>
                <a:cs typeface="+mn-cs"/>
              </a:rPr>
              <a:t>because employees in a matrix organization have two managers, their functional area manager and their product or project manager, who share authority.</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Many organizations use a </a:t>
            </a:r>
            <a:r>
              <a:rPr lang="en-US" sz="1200" b="1" kern="1200" dirty="0" smtClean="0">
                <a:solidFill>
                  <a:schemeClr val="tx1"/>
                </a:solidFill>
                <a:effectLst/>
                <a:latin typeface="+mn-lt"/>
                <a:ea typeface="+mn-ea"/>
                <a:cs typeface="+mn-cs"/>
              </a:rPr>
              <a:t>project structure</a:t>
            </a:r>
            <a:r>
              <a:rPr lang="en-US" sz="1200" kern="1200" dirty="0" smtClean="0">
                <a:solidFill>
                  <a:schemeClr val="tx1"/>
                </a:solidFill>
                <a:effectLst/>
                <a:latin typeface="+mn-lt"/>
                <a:ea typeface="+mn-ea"/>
                <a:cs typeface="+mn-cs"/>
              </a:rPr>
              <a:t>, in which employees continuously work on projects. Unlike the matrix structure, a project structure has no formal departments where employees return at the completion of a project. Instead, employees take their specific skills, abilities, and experiences to other projects. </a:t>
            </a:r>
            <a:endParaRPr lang="en-US" dirty="0" smtClean="0"/>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32</a:t>
            </a:fld>
            <a:endParaRPr lang="en-US" dirty="0"/>
          </a:p>
        </p:txBody>
      </p:sp>
    </p:spTree>
    <p:extLst>
      <p:ext uri="{BB962C8B-B14F-4D97-AF65-F5344CB8AC3E}">
        <p14:creationId xmlns:p14="http://schemas.microsoft.com/office/powerpoint/2010/main" val="1702830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b="1" dirty="0" smtClean="0">
                <a:cs typeface="Arial" charset="0"/>
              </a:rPr>
              <a:t>Work specialization</a:t>
            </a:r>
            <a:r>
              <a:rPr lang="en-US" dirty="0" smtClean="0">
                <a:cs typeface="Arial" charset="0"/>
              </a:rPr>
              <a:t> is dividing work activities into separate job tasks. Individual employees “specialize” in doing part of an activity rather than the entire activity in order to increase work output. It’s also known as division of labor. Work specialization makes efficient use of the diversity of workers skills.</a:t>
            </a:r>
          </a:p>
          <a:p>
            <a:pPr eaLnBrk="1" hangingPunct="1"/>
            <a:endParaRPr lang="en-US" dirty="0" smtClean="0">
              <a:cs typeface="Arial" charset="0"/>
            </a:endParaRPr>
          </a:p>
          <a:p>
            <a:pPr eaLnBrk="1" hangingPunct="1"/>
            <a:r>
              <a:rPr lang="en-US" dirty="0" smtClean="0">
                <a:cs typeface="Arial" charset="0"/>
              </a:rPr>
              <a:t>Early proponents of work specialization believed it could lead to great increases in productivity. At the beginning of the twentieth century, that generalization was reasonable. Because specialization was not widely practiced, its introduction almost always generated higher productivity.</a:t>
            </a:r>
          </a:p>
          <a:p>
            <a:pPr eaLnBrk="1" hangingPunct="1"/>
            <a:endParaRPr lang="en-US" dirty="0" smtClean="0">
              <a:cs typeface="Arial" charset="0"/>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6</a:t>
            </a:fld>
            <a:endParaRPr lang="en-US" dirty="0"/>
          </a:p>
        </p:txBody>
      </p:sp>
    </p:spTree>
    <p:extLst>
      <p:ext uri="{BB962C8B-B14F-4D97-AF65-F5344CB8AC3E}">
        <p14:creationId xmlns:p14="http://schemas.microsoft.com/office/powerpoint/2010/main" val="461914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33</a:t>
            </a:fld>
            <a:endParaRPr lang="en-US" dirty="0"/>
          </a:p>
        </p:txBody>
      </p:sp>
    </p:spTree>
    <p:extLst>
      <p:ext uri="{BB962C8B-B14F-4D97-AF65-F5344CB8AC3E}">
        <p14:creationId xmlns:p14="http://schemas.microsoft.com/office/powerpoint/2010/main" val="14287650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Although the idea of eliminating boundaries may seem odd, many of today’s most successful organizations find that they can operate most effectively by remaining flexible and </a:t>
            </a:r>
            <a:r>
              <a:rPr lang="en-US" sz="1200" i="1" kern="1200" dirty="0" smtClean="0">
                <a:solidFill>
                  <a:schemeClr val="tx1"/>
                </a:solidFill>
                <a:effectLst/>
                <a:latin typeface="+mn-lt"/>
                <a:ea typeface="+mn-ea"/>
                <a:cs typeface="+mn-cs"/>
              </a:rPr>
              <a:t>un</a:t>
            </a:r>
            <a:r>
              <a:rPr lang="en-US" sz="1200" kern="1200" dirty="0" smtClean="0">
                <a:solidFill>
                  <a:schemeClr val="tx1"/>
                </a:solidFill>
                <a:effectLst/>
                <a:latin typeface="+mn-lt"/>
                <a:ea typeface="+mn-ea"/>
                <a:cs typeface="+mn-cs"/>
              </a:rPr>
              <a:t>structured: that the ideal structure for them is </a:t>
            </a:r>
            <a:r>
              <a:rPr lang="en-US" sz="1200" i="1" kern="1200" dirty="0" smtClean="0">
                <a:solidFill>
                  <a:schemeClr val="tx1"/>
                </a:solidFill>
                <a:effectLst/>
                <a:latin typeface="+mn-lt"/>
                <a:ea typeface="+mn-ea"/>
                <a:cs typeface="+mn-cs"/>
              </a:rPr>
              <a:t>not </a:t>
            </a:r>
            <a:r>
              <a:rPr lang="en-US" sz="1200" kern="1200" dirty="0" smtClean="0">
                <a:solidFill>
                  <a:schemeClr val="tx1"/>
                </a:solidFill>
                <a:effectLst/>
                <a:latin typeface="+mn-lt"/>
                <a:ea typeface="+mn-ea"/>
                <a:cs typeface="+mn-cs"/>
              </a:rPr>
              <a:t>having a rigid, bounded, and predefined structure. </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type of work virtual interns do typically involves “researching, sales, marketing, and social media development”—tasks that can be done anywhere with a computer and online access. Some organizations are structured in a way that allows most employees to be virtual employees. </a:t>
            </a:r>
            <a:endParaRPr lang="en-US" dirty="0" smtClean="0"/>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34</a:t>
            </a:fld>
            <a:endParaRPr lang="en-US" dirty="0"/>
          </a:p>
        </p:txBody>
      </p:sp>
    </p:spTree>
    <p:extLst>
      <p:ext uri="{BB962C8B-B14F-4D97-AF65-F5344CB8AC3E}">
        <p14:creationId xmlns:p14="http://schemas.microsoft.com/office/powerpoint/2010/main" val="3539975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Another structural option organizations might use is a </a:t>
            </a:r>
            <a:r>
              <a:rPr lang="en-US" sz="1200" b="1" kern="1200" dirty="0" smtClean="0">
                <a:solidFill>
                  <a:schemeClr val="tx1"/>
                </a:solidFill>
                <a:effectLst/>
                <a:latin typeface="+mn-lt"/>
                <a:ea typeface="+mn-ea"/>
                <a:cs typeface="+mn-cs"/>
              </a:rPr>
              <a:t>task force </a:t>
            </a:r>
            <a:r>
              <a:rPr lang="en-US" sz="1200" kern="1200" dirty="0" smtClean="0">
                <a:solidFill>
                  <a:schemeClr val="tx1"/>
                </a:solidFill>
                <a:effectLst/>
                <a:latin typeface="+mn-lt"/>
                <a:ea typeface="+mn-ea"/>
                <a:cs typeface="+mn-cs"/>
              </a:rPr>
              <a:t>(also called an </a:t>
            </a:r>
            <a:r>
              <a:rPr lang="en-US" sz="1200" b="1" kern="1200" dirty="0" smtClean="0">
                <a:solidFill>
                  <a:schemeClr val="tx1"/>
                </a:solidFill>
                <a:effectLst/>
                <a:latin typeface="+mn-lt"/>
                <a:ea typeface="+mn-ea"/>
                <a:cs typeface="+mn-cs"/>
              </a:rPr>
              <a:t>ad hoc committee</a:t>
            </a:r>
            <a:r>
              <a:rPr lang="en-US" sz="1200" kern="1200" dirty="0" smtClean="0">
                <a:solidFill>
                  <a:schemeClr val="tx1"/>
                </a:solidFill>
                <a:effectLst/>
                <a:latin typeface="+mn-lt"/>
                <a:ea typeface="+mn-ea"/>
                <a:cs typeface="+mn-cs"/>
              </a:rPr>
              <a:t>), a temporary committee or team formed to tackle a specific short-term problem affecting several departments. The temporary nature of a task force is what differentiates it from a cross-functional team. </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days may be numbered when businesses generate their own product development ideas and develop, manufacture, market, and deliver those products to customers. Today, many companies are trying </a:t>
            </a:r>
            <a:r>
              <a:rPr lang="en-US" sz="1200" b="1" kern="1200" dirty="0" smtClean="0">
                <a:solidFill>
                  <a:schemeClr val="tx1"/>
                </a:solidFill>
                <a:effectLst/>
                <a:latin typeface="+mn-lt"/>
                <a:ea typeface="+mn-ea"/>
                <a:cs typeface="+mn-cs"/>
              </a:rPr>
              <a:t>open innovation</a:t>
            </a:r>
            <a:r>
              <a:rPr lang="en-US" sz="1200" kern="1200" dirty="0" smtClean="0">
                <a:solidFill>
                  <a:schemeClr val="tx1"/>
                </a:solidFill>
                <a:effectLst/>
                <a:latin typeface="+mn-lt"/>
                <a:ea typeface="+mn-ea"/>
                <a:cs typeface="+mn-cs"/>
              </a:rPr>
              <a:t>, opening up the search for new ideas beyond the organization’s boundaries and allowing innovations to easily transfer inward and outward. </a:t>
            </a:r>
            <a:endParaRPr lang="en-US" dirty="0" smtClean="0"/>
          </a:p>
          <a:p>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35</a:t>
            </a:fld>
            <a:endParaRPr lang="en-US" dirty="0"/>
          </a:p>
        </p:txBody>
      </p:sp>
    </p:spTree>
    <p:extLst>
      <p:ext uri="{BB962C8B-B14F-4D97-AF65-F5344CB8AC3E}">
        <p14:creationId xmlns:p14="http://schemas.microsoft.com/office/powerpoint/2010/main" val="6529170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Exhibit 11-10 describes some of the benefits and drawbacks of open innovation. </a:t>
            </a:r>
          </a:p>
          <a:p>
            <a:endParaRPr lang="en-US" sz="1200" kern="1200" dirty="0" smtClean="0">
              <a:solidFill>
                <a:schemeClr val="tx1"/>
              </a:solidFill>
              <a:effectLst/>
              <a:latin typeface="+mn-lt"/>
              <a:ea typeface="+mn-ea"/>
              <a:cs typeface="+mn-cs"/>
            </a:endParaRPr>
          </a:p>
          <a:p>
            <a:r>
              <a:rPr lang="en-US" sz="1200" i="1" kern="1200" dirty="0" smtClean="0">
                <a:solidFill>
                  <a:schemeClr val="tx1"/>
                </a:solidFill>
                <a:effectLst/>
                <a:latin typeface="+mn-lt"/>
                <a:ea typeface="+mn-ea"/>
                <a:cs typeface="+mn-cs"/>
              </a:rPr>
              <a:t>Sources: </a:t>
            </a:r>
            <a:r>
              <a:rPr lang="en-US" sz="1200" kern="1200" dirty="0" smtClean="0">
                <a:solidFill>
                  <a:schemeClr val="tx1"/>
                </a:solidFill>
                <a:effectLst/>
                <a:latin typeface="+mn-lt"/>
                <a:ea typeface="+mn-ea"/>
                <a:cs typeface="+mn-cs"/>
              </a:rPr>
              <a:t>Based on S. Lindegaard, “The Side Effects of Open Innovation,” </a:t>
            </a:r>
            <a:r>
              <a:rPr lang="en-US" sz="1200" i="1" kern="1200" dirty="0" smtClean="0">
                <a:solidFill>
                  <a:schemeClr val="tx1"/>
                </a:solidFill>
                <a:effectLst/>
                <a:latin typeface="+mn-lt"/>
                <a:ea typeface="+mn-ea"/>
                <a:cs typeface="+mn-cs"/>
              </a:rPr>
              <a:t>Bloomberg BusinessWeek </a:t>
            </a:r>
            <a:r>
              <a:rPr lang="en-US" sz="1200" kern="1200" dirty="0" smtClean="0">
                <a:solidFill>
                  <a:schemeClr val="tx1"/>
                </a:solidFill>
                <a:effectLst/>
                <a:latin typeface="+mn-lt"/>
                <a:ea typeface="+mn-ea"/>
                <a:cs typeface="+mn-cs"/>
              </a:rPr>
              <a:t>online, June 7, 2010; H. W. Chesbrough and A. R. Garman, “How Open Innovation Can Help You Cope in Lean Times,” </a:t>
            </a:r>
            <a:r>
              <a:rPr lang="en-US" sz="1200" i="1" kern="1200" dirty="0" smtClean="0">
                <a:solidFill>
                  <a:schemeClr val="tx1"/>
                </a:solidFill>
                <a:effectLst/>
                <a:latin typeface="+mn-lt"/>
                <a:ea typeface="+mn-ea"/>
                <a:cs typeface="+mn-cs"/>
              </a:rPr>
              <a:t>Harvard Business Review, </a:t>
            </a:r>
            <a:r>
              <a:rPr lang="en-US" sz="1200" kern="1200" dirty="0" smtClean="0">
                <a:solidFill>
                  <a:schemeClr val="tx1"/>
                </a:solidFill>
                <a:effectLst/>
                <a:latin typeface="+mn-lt"/>
                <a:ea typeface="+mn-ea"/>
                <a:cs typeface="+mn-cs"/>
              </a:rPr>
              <a:t>December 2009, pp. 68–76; A. Gabor, “The Promise [and Perils] of Open Collaboration,” </a:t>
            </a:r>
            <a:r>
              <a:rPr lang="en-US" sz="1200" i="1" kern="1200" dirty="0" smtClean="0">
                <a:solidFill>
                  <a:schemeClr val="tx1"/>
                </a:solidFill>
                <a:effectLst/>
                <a:latin typeface="+mn-lt"/>
                <a:ea typeface="+mn-ea"/>
                <a:cs typeface="+mn-cs"/>
              </a:rPr>
              <a:t>Strategy </a:t>
            </a:r>
            <a:endParaRPr lang="en-US" dirty="0" smtClean="0"/>
          </a:p>
          <a:p>
            <a:r>
              <a:rPr lang="en-US" sz="1200" i="1" kern="1200" dirty="0" smtClean="0">
                <a:solidFill>
                  <a:schemeClr val="tx1"/>
                </a:solidFill>
                <a:effectLst/>
                <a:latin typeface="+mn-lt"/>
                <a:ea typeface="+mn-ea"/>
                <a:cs typeface="+mn-cs"/>
              </a:rPr>
              <a:t>&amp; Business </a:t>
            </a:r>
            <a:r>
              <a:rPr lang="en-US" sz="1200" kern="1200" dirty="0" smtClean="0">
                <a:solidFill>
                  <a:schemeClr val="tx1"/>
                </a:solidFill>
                <a:effectLst/>
                <a:latin typeface="+mn-lt"/>
                <a:ea typeface="+mn-ea"/>
                <a:cs typeface="+mn-cs"/>
              </a:rPr>
              <a:t>online, Autumn 2009; and J. Winsor, “Crowdsourcing: What It Means for Innovation,” </a:t>
            </a:r>
            <a:r>
              <a:rPr lang="en-US" sz="1200" i="1" kern="1200" dirty="0" smtClean="0">
                <a:solidFill>
                  <a:schemeClr val="tx1"/>
                </a:solidFill>
                <a:effectLst/>
                <a:latin typeface="+mn-lt"/>
                <a:ea typeface="+mn-ea"/>
                <a:cs typeface="+mn-cs"/>
              </a:rPr>
              <a:t>BusinessWeek </a:t>
            </a:r>
            <a:r>
              <a:rPr lang="en-US" sz="1200" kern="1200" dirty="0" smtClean="0">
                <a:solidFill>
                  <a:schemeClr val="tx1"/>
                </a:solidFill>
                <a:effectLst/>
                <a:latin typeface="+mn-lt"/>
                <a:ea typeface="+mn-ea"/>
                <a:cs typeface="+mn-cs"/>
              </a:rPr>
              <a:t>online, June 15, 2009. </a:t>
            </a:r>
            <a:endParaRPr lang="en-US" dirty="0" smtClean="0"/>
          </a:p>
          <a:p>
            <a:r>
              <a:rPr lang="en-US" sz="1200" kern="1200" dirty="0" smtClean="0">
                <a:solidFill>
                  <a:schemeClr val="tx1"/>
                </a:solidFill>
                <a:effectLst/>
                <a:latin typeface="+mn-lt"/>
                <a:ea typeface="+mn-ea"/>
                <a:cs typeface="+mn-cs"/>
              </a:rPr>
              <a:t>e benefits and drawbacks of open innovation.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36</a:t>
            </a:fld>
            <a:endParaRPr lang="en-US" dirty="0"/>
          </a:p>
        </p:txBody>
      </p:sp>
    </p:spTree>
    <p:extLst>
      <p:ext uri="{BB962C8B-B14F-4D97-AF65-F5344CB8AC3E}">
        <p14:creationId xmlns:p14="http://schemas.microsoft.com/office/powerpoint/2010/main" val="185251623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Information technology has made telecommuting possible, and external environmental changes have made it necessary for many organizations. </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Working from home used to be considered a “cushy perk” for a few lucky employees, and such an arrangement wasn’t allowed very often. Now, many businesses view telecommuting as a business necessity. </a:t>
            </a:r>
            <a:endParaRPr lang="en-US" dirty="0" smtClean="0"/>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Despite its apparent appeal, many managers are reluctant to have their employees become “laptop hobos.” Employees often express the same concerns about working remotely, especially when it comes to the isolation of not being “at work.”</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37</a:t>
            </a:fld>
            <a:endParaRPr lang="en-US" dirty="0"/>
          </a:p>
        </p:txBody>
      </p:sp>
    </p:spTree>
    <p:extLst>
      <p:ext uri="{BB962C8B-B14F-4D97-AF65-F5344CB8AC3E}">
        <p14:creationId xmlns:p14="http://schemas.microsoft.com/office/powerpoint/2010/main" val="211654172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Organizations may sometimes and they need to restructure work using forms of flexible work arrangements. One approach is a </a:t>
            </a:r>
            <a:r>
              <a:rPr lang="en-US" sz="1200" b="1" kern="1200" dirty="0" smtClean="0">
                <a:solidFill>
                  <a:schemeClr val="tx1"/>
                </a:solidFill>
                <a:effectLst/>
                <a:latin typeface="+mn-lt"/>
                <a:ea typeface="+mn-ea"/>
                <a:cs typeface="+mn-cs"/>
              </a:rPr>
              <a:t>compressed workweek</a:t>
            </a:r>
            <a:r>
              <a:rPr lang="en-US" sz="1200" kern="1200" dirty="0" smtClean="0">
                <a:solidFill>
                  <a:schemeClr val="tx1"/>
                </a:solidFill>
                <a:effectLst/>
                <a:latin typeface="+mn-lt"/>
                <a:ea typeface="+mn-ea"/>
                <a:cs typeface="+mn-cs"/>
              </a:rPr>
              <a:t>, a workweek where employees work longer hours per day but fewer days per week. The most common arrangement is four 10-hour days (a 4–40 program). </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Another alternative is </a:t>
            </a:r>
            <a:r>
              <a:rPr lang="en-US" sz="1200" b="1" kern="1200" dirty="0" smtClean="0">
                <a:solidFill>
                  <a:schemeClr val="tx1"/>
                </a:solidFill>
                <a:effectLst/>
                <a:latin typeface="+mn-lt"/>
                <a:ea typeface="+mn-ea"/>
                <a:cs typeface="+mn-cs"/>
              </a:rPr>
              <a:t>flextime </a:t>
            </a:r>
            <a:r>
              <a:rPr lang="en-US" sz="1200" kern="1200" dirty="0" smtClean="0">
                <a:solidFill>
                  <a:schemeClr val="tx1"/>
                </a:solidFill>
                <a:effectLst/>
                <a:latin typeface="+mn-lt"/>
                <a:ea typeface="+mn-ea"/>
                <a:cs typeface="+mn-cs"/>
              </a:rPr>
              <a:t>(also known as </a:t>
            </a:r>
            <a:r>
              <a:rPr lang="en-US" sz="1200" b="1" kern="1200" dirty="0" smtClean="0">
                <a:solidFill>
                  <a:schemeClr val="tx1"/>
                </a:solidFill>
                <a:effectLst/>
                <a:latin typeface="+mn-lt"/>
                <a:ea typeface="+mn-ea"/>
                <a:cs typeface="+mn-cs"/>
              </a:rPr>
              <a:t>flexible work hours</a:t>
            </a:r>
            <a:r>
              <a:rPr lang="en-US" sz="1200" kern="1200" dirty="0" smtClean="0">
                <a:solidFill>
                  <a:schemeClr val="tx1"/>
                </a:solidFill>
                <a:effectLst/>
                <a:latin typeface="+mn-lt"/>
                <a:ea typeface="+mn-ea"/>
                <a:cs typeface="+mn-cs"/>
              </a:rPr>
              <a:t>), a scheduling system in which employees are required to work a specific number of hours a week but are free to vary those hours within certain limits. A flex-time schedule typically designates certain common core hours when all employees are required to be on the job, but allows starting, ending, and lunch-hour times to be flexible.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Organizations might offer job sharing to professionals who want to work but don’t want the demands and hassles of a full-time position. For instance, at Ernst &amp; Young and Google, employees in many of the company’s locations can choose from a variety of flexible work arrangements, including job sharing. Also, many companies have used job sharing during the economic downturn to avoid employee layoffs.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38</a:t>
            </a:fld>
            <a:endParaRPr lang="en-US" dirty="0"/>
          </a:p>
        </p:txBody>
      </p:sp>
    </p:spTree>
    <p:extLst>
      <p:ext uri="{BB962C8B-B14F-4D97-AF65-F5344CB8AC3E}">
        <p14:creationId xmlns:p14="http://schemas.microsoft.com/office/powerpoint/2010/main" val="9134778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According to the U.S. Bureau of Labor Statistics, </a:t>
            </a:r>
            <a:r>
              <a:rPr lang="en-US" sz="1200" b="1" kern="1200" dirty="0" smtClean="0">
                <a:solidFill>
                  <a:schemeClr val="tx1"/>
                </a:solidFill>
                <a:effectLst/>
                <a:latin typeface="+mn-lt"/>
                <a:ea typeface="+mn-ea"/>
                <a:cs typeface="+mn-cs"/>
              </a:rPr>
              <a:t>contingent workers </a:t>
            </a:r>
            <a:r>
              <a:rPr lang="en-US" sz="1200" kern="1200" dirty="0" smtClean="0">
                <a:solidFill>
                  <a:schemeClr val="tx1"/>
                </a:solidFill>
                <a:effectLst/>
                <a:latin typeface="+mn-lt"/>
                <a:ea typeface="+mn-ea"/>
                <a:cs typeface="+mn-cs"/>
              </a:rPr>
              <a:t>are persons who do not expect their jobs to last or who reported that their jobs are temporary. Also, they do not have an implicit or explicit contract for ongoing employment. Alternative employment arrangements include persons employed as independent contractors, on-call workers, temporary help agency workers, and workers provided by contract firms. </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One of the main issues businesses face with their contingent workers, especially those who are independent contractors or freelancers, is classifying who actually qualifies as one. The decision on who is and who isn’t an independent contractor isn’t as easy or as unimportant as it may seem. Companies don’t have to pay Social Security, Medicare, or unemployment insurance taxes on workers classified as independent contractors. And those individuals also aren’t covered by most workplace laws. So it’s an important decision. </a:t>
            </a:r>
            <a:endParaRPr lang="en-US" dirty="0" smtClean="0"/>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39</a:t>
            </a:fld>
            <a:endParaRPr lang="en-US" dirty="0"/>
          </a:p>
        </p:txBody>
      </p:sp>
    </p:spTree>
    <p:extLst>
      <p:ext uri="{BB962C8B-B14F-4D97-AF65-F5344CB8AC3E}">
        <p14:creationId xmlns:p14="http://schemas.microsoft.com/office/powerpoint/2010/main" val="205360329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Work specialization is dividing work activities into separate job tasks. Today’s view is that work specialization can help employees be more efficient. Departmentalization is how jobs are grouped together. Today most large organizations use combinations of different forms of departmentalization. The chain of command and its companion concepts—authority, responsibility, and unity of command—were viewed as important ways of maintaining control in organizations. The contemporary view is that they are less relevant in today’s organizations. The traditional view of span of control was that managers should directly supervise no more than five to six individuals. The contemporary view is that the span of control depends on the skills and abilities of the manager and the employees and on the characteristics of the situation. Centralization–decentralization is a structural decision about who makes decisions—upper-level managers or lower-level employees. Formalization concerns the organization’s use of standardization and strict rules to provide consistency and control. Today, organizations rely less on strict rules and standardization to guide and regulate employee behavior. </a:t>
            </a:r>
            <a:endParaRPr lang="en-US" dirty="0" smtClean="0"/>
          </a:p>
          <a:p>
            <a:pPr eaLnBrk="1" hangingPunct="1"/>
            <a:endParaRPr lang="en-US" dirty="0" smtClean="0">
              <a:cs typeface="Arial" charset="0"/>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40</a:t>
            </a:fld>
            <a:endParaRPr lang="en-US" dirty="0"/>
          </a:p>
        </p:txBody>
      </p:sp>
    </p:spTree>
    <p:extLst>
      <p:ext uri="{BB962C8B-B14F-4D97-AF65-F5344CB8AC3E}">
        <p14:creationId xmlns:p14="http://schemas.microsoft.com/office/powerpoint/2010/main" val="17225887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 mechanistic organization is a rigid and tightly controlled structure. An organic organization is highly adaptive and flexible.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41</a:t>
            </a:fld>
            <a:endParaRPr lang="en-US" dirty="0"/>
          </a:p>
        </p:txBody>
      </p:sp>
    </p:spTree>
    <p:extLst>
      <p:ext uri="{BB962C8B-B14F-4D97-AF65-F5344CB8AC3E}">
        <p14:creationId xmlns:p14="http://schemas.microsoft.com/office/powerpoint/2010/main" val="6991068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If the strategy changes, the structure also should change. An organization’s size can affect its structure up to a certain point. Once an organization reaches a certain size (usually around 2,000 employees), it’s fairly mechanistic. An organization’s technology can affect its structure. An organic structure is most e effective with unit production and process production technology. A mechanistic structure is most effective with mass production technology. The more uncertain an organization’s environment, the more it needs the flexibility of an organic design.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42</a:t>
            </a:fld>
            <a:endParaRPr lang="en-US" dirty="0"/>
          </a:p>
        </p:txBody>
      </p:sp>
    </p:spTree>
    <p:extLst>
      <p:ext uri="{BB962C8B-B14F-4D97-AF65-F5344CB8AC3E}">
        <p14:creationId xmlns:p14="http://schemas.microsoft.com/office/powerpoint/2010/main" val="1401690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cs typeface="Arial" charset="0"/>
              </a:rPr>
              <a:t>But, as Exhibit 11-2 illustrates, a good thing can be carried too far. At some point, the human diseconomies from division of labor—boredom, fatigue, stress, low productivity, poor quality, increased absenteeism, and high turnover—exceed the economic advantages.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cs typeface="Arial"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Most managers today continue to see work specialization as important because it helps employees be more efficient. At some point, however, work specialization no longer leads to productivity.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cs typeface="Arial" charset="0"/>
            </a:endParaRPr>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7</a:t>
            </a:fld>
            <a:endParaRPr lang="en-US" dirty="0"/>
          </a:p>
        </p:txBody>
      </p:sp>
    </p:spTree>
    <p:extLst>
      <p:ext uri="{BB962C8B-B14F-4D97-AF65-F5344CB8AC3E}">
        <p14:creationId xmlns:p14="http://schemas.microsoft.com/office/powerpoint/2010/main" val="6257928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 simple structure is one with little departmentalization, wide spans of control, authority centralized in a single person, and little formalization. A functional structure groups similar or related occupational specialties together. A divisional structure is made up of separate business units or divisions.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43</a:t>
            </a:fld>
            <a:endParaRPr lang="en-US" dirty="0"/>
          </a:p>
        </p:txBody>
      </p:sp>
    </p:spTree>
    <p:extLst>
      <p:ext uri="{BB962C8B-B14F-4D97-AF65-F5344CB8AC3E}">
        <p14:creationId xmlns:p14="http://schemas.microsoft.com/office/powerpoint/2010/main" val="1147061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a team structure, the entire organization is made up of work teams. The matrix structure assigns specialists from different functional departments to work on one or more projects being led by project managers. A project structure is one in which employees continuously work on projects. A boundaryless organization’s design is not defined by, or limited by, the horizontal, vertical, or external boundaries imposed by a predefined structure. A virtual organization consists of a small core of full-time employees and outside specialists temporarily hired as needed to work on projects. Another structural option is a task force, which is a temporary committee or team formed to tackle a specific short-term problem affecting several departments. </a:t>
            </a:r>
            <a:endParaRPr lang="en-US" dirty="0" smtClean="0"/>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Telecommuting is a work arrangement in which employees work at home and are linked to the workplace by computer. A compressed workweek is one in which employees work longer hours per day but fewer days per week. Flextime is a scheduling system in which employees are required to work a specific number of hours a week but are free to vary those hours within certain limits. Job sharing is when two or more people split a full-time job. </a:t>
            </a:r>
            <a:endParaRPr lang="en-US" dirty="0" smtClean="0"/>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Contingent workers are temporary, freelance, or contract workers whose employment is contingent on demand for their services. Organizing issues include classifying who actually qualifies as an independent contractor; setting up a process for recruiting, screening, and placing contingent workers; and having a method in place for establishing goals, schedules, and deadlines and for monitoring work performance. </a:t>
            </a:r>
            <a:endParaRPr lang="en-US" dirty="0" smtClean="0"/>
          </a:p>
        </p:txBody>
      </p:sp>
      <p:sp>
        <p:nvSpPr>
          <p:cNvPr id="4" name="Slide Number Placeholder 3"/>
          <p:cNvSpPr>
            <a:spLocks noGrp="1"/>
          </p:cNvSpPr>
          <p:nvPr>
            <p:ph type="sldNum" sz="quarter" idx="10"/>
          </p:nvPr>
        </p:nvSpPr>
        <p:spPr/>
        <p:txBody>
          <a:bodyPr/>
          <a:lstStyle/>
          <a:p>
            <a:fld id="{A73D6722-9B4D-4E29-B226-C325925A8118}" type="slidenum">
              <a:rPr lang="en-US" smtClean="0"/>
              <a:pPr/>
              <a:t>44</a:t>
            </a:fld>
            <a:endParaRPr lang="en-US" dirty="0"/>
          </a:p>
        </p:txBody>
      </p:sp>
    </p:spTree>
    <p:extLst>
      <p:ext uri="{BB962C8B-B14F-4D97-AF65-F5344CB8AC3E}">
        <p14:creationId xmlns:p14="http://schemas.microsoft.com/office/powerpoint/2010/main" val="20162665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45</a:t>
            </a:fld>
            <a:endParaRPr lang="en-US" dirty="0"/>
          </a:p>
        </p:txBody>
      </p:sp>
    </p:spTree>
    <p:extLst>
      <p:ext uri="{BB962C8B-B14F-4D97-AF65-F5344CB8AC3E}">
        <p14:creationId xmlns:p14="http://schemas.microsoft.com/office/powerpoint/2010/main" val="35675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smtClean="0">
                <a:cs typeface="Arial" charset="0"/>
              </a:rPr>
              <a:t>How jobs are grouped together is called </a:t>
            </a:r>
            <a:r>
              <a:rPr lang="en-US" b="1" dirty="0" smtClean="0">
                <a:cs typeface="Arial" charset="0"/>
              </a:rPr>
              <a:t>departmentalization</a:t>
            </a:r>
            <a:r>
              <a:rPr lang="en-US" dirty="0" smtClean="0">
                <a:cs typeface="Arial" charset="0"/>
              </a:rPr>
              <a:t>. Five common forms of departmentalization are used, although an organization may develop its own unique classification. Exhibit 11-3 illustrates each type of departmentalization as well as the advantages</a:t>
            </a:r>
            <a:r>
              <a:rPr lang="en-US" baseline="0" dirty="0" smtClean="0">
                <a:cs typeface="Arial" charset="0"/>
              </a:rPr>
              <a:t> </a:t>
            </a:r>
            <a:r>
              <a:rPr lang="en-US" dirty="0" smtClean="0">
                <a:cs typeface="Arial" charset="0"/>
              </a:rPr>
              <a:t>and disadvantages of each.</a:t>
            </a:r>
          </a:p>
        </p:txBody>
      </p:sp>
      <p:sp>
        <p:nvSpPr>
          <p:cNvPr id="4" name="Slide Number Placeholder 3"/>
          <p:cNvSpPr>
            <a:spLocks noGrp="1"/>
          </p:cNvSpPr>
          <p:nvPr>
            <p:ph type="sldNum" sz="quarter" idx="10"/>
          </p:nvPr>
        </p:nvSpPr>
        <p:spPr/>
        <p:txBody>
          <a:bodyPr/>
          <a:lstStyle/>
          <a:p>
            <a:fld id="{A73D6722-9B4D-4E29-B226-C325925A8118}" type="slidenum">
              <a:rPr lang="en-US" smtClean="0"/>
              <a:pPr/>
              <a:t>8</a:t>
            </a:fld>
            <a:endParaRPr lang="en-US" dirty="0"/>
          </a:p>
        </p:txBody>
      </p:sp>
    </p:spTree>
    <p:extLst>
      <p:ext uri="{BB962C8B-B14F-4D97-AF65-F5344CB8AC3E}">
        <p14:creationId xmlns:p14="http://schemas.microsoft.com/office/powerpoint/2010/main" val="17203619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9</a:t>
            </a:fld>
            <a:endParaRPr lang="en-US" dirty="0"/>
          </a:p>
        </p:txBody>
      </p:sp>
    </p:spTree>
    <p:extLst>
      <p:ext uri="{BB962C8B-B14F-4D97-AF65-F5344CB8AC3E}">
        <p14:creationId xmlns:p14="http://schemas.microsoft.com/office/powerpoint/2010/main" val="8673885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10</a:t>
            </a:fld>
            <a:endParaRPr lang="en-US" dirty="0"/>
          </a:p>
        </p:txBody>
      </p:sp>
    </p:spTree>
    <p:extLst>
      <p:ext uri="{BB962C8B-B14F-4D97-AF65-F5344CB8AC3E}">
        <p14:creationId xmlns:p14="http://schemas.microsoft.com/office/powerpoint/2010/main" val="7168558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11</a:t>
            </a:fld>
            <a:endParaRPr lang="en-US" dirty="0"/>
          </a:p>
        </p:txBody>
      </p:sp>
    </p:spTree>
    <p:extLst>
      <p:ext uri="{BB962C8B-B14F-4D97-AF65-F5344CB8AC3E}">
        <p14:creationId xmlns:p14="http://schemas.microsoft.com/office/powerpoint/2010/main" val="12116531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Another popular trend is the use of teams, especially as work tasks have become more complex and diverse skills are needed to accomplish those tasks. One specific type of team that more organizations are using is a </a:t>
            </a:r>
            <a:r>
              <a:rPr lang="en-US" sz="1200" b="1" kern="1200" dirty="0" smtClean="0">
                <a:solidFill>
                  <a:schemeClr val="tx1"/>
                </a:solidFill>
                <a:effectLst/>
                <a:latin typeface="+mn-lt"/>
                <a:ea typeface="+mn-ea"/>
                <a:cs typeface="+mn-cs"/>
              </a:rPr>
              <a:t>cross-functional team</a:t>
            </a:r>
            <a:r>
              <a:rPr lang="en-US" sz="1200" kern="1200" dirty="0" smtClean="0">
                <a:solidFill>
                  <a:schemeClr val="tx1"/>
                </a:solidFill>
                <a:effectLst/>
                <a:latin typeface="+mn-lt"/>
                <a:ea typeface="+mn-ea"/>
                <a:cs typeface="+mn-cs"/>
              </a:rPr>
              <a:t>, a work team composed of individuals from various functional specialties.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12</a:t>
            </a:fld>
            <a:endParaRPr lang="en-US" dirty="0"/>
          </a:p>
        </p:txBody>
      </p:sp>
    </p:spTree>
    <p:extLst>
      <p:ext uri="{BB962C8B-B14F-4D97-AF65-F5344CB8AC3E}">
        <p14:creationId xmlns:p14="http://schemas.microsoft.com/office/powerpoint/2010/main" val="10888312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r>
              <a:rPr lang="en-US" dirty="0" smtClean="0"/>
              <a:t>Copyright © 2018 Pearson Education, Inc.</a:t>
            </a:r>
            <a:endParaRPr lang="en-US" dirty="0"/>
          </a:p>
        </p:txBody>
      </p:sp>
      <p:sp>
        <p:nvSpPr>
          <p:cNvPr id="4" name="Date Placeholder 3"/>
          <p:cNvSpPr>
            <a:spLocks noGrp="1"/>
          </p:cNvSpPr>
          <p:nvPr>
            <p:ph type="dt" sz="half" idx="10"/>
          </p:nvPr>
        </p:nvSpPr>
        <p:spPr/>
        <p:txBody>
          <a:bodyPr/>
          <a:lstStyle/>
          <a:p>
            <a:fld id="{BDF791E7-750C-8341-AAFB-569D9EBD860C}" type="datetime1">
              <a:rPr lang="en-US" smtClean="0"/>
              <a:pPr/>
              <a:t>4/30/2025</a:t>
            </a:fld>
            <a:endParaRPr lang="en-US" dirty="0"/>
          </a:p>
        </p:txBody>
      </p:sp>
      <p:pic>
        <p:nvPicPr>
          <p:cNvPr id="8" name="Picture 7" descr="Pearson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7200" y="6376789"/>
            <a:ext cx="918000" cy="279915"/>
          </a:xfrm>
          <a:prstGeom prst="rect">
            <a:avLst/>
          </a:prstGeom>
        </p:spPr>
      </p:pic>
      <p:sp>
        <p:nvSpPr>
          <p:cNvPr id="9" name="TextBox 8"/>
          <p:cNvSpPr txBox="1"/>
          <p:nvPr userDrawn="1"/>
        </p:nvSpPr>
        <p:spPr>
          <a:xfrm>
            <a:off x="1600200" y="6382512"/>
            <a:ext cx="7162800" cy="276999"/>
          </a:xfrm>
          <a:prstGeom prst="rect">
            <a:avLst/>
          </a:prstGeom>
          <a:noFill/>
        </p:spPr>
        <p:txBody>
          <a:bodyPr wrap="square" rtlCol="0">
            <a:spAutoFit/>
          </a:bodyPr>
          <a:lstStyle/>
          <a:p>
            <a:pPr marL="0" indent="0" algn="r" defTabSz="914400" rtl="0" eaLnBrk="1" latinLnBrk="0" hangingPunct="1">
              <a:spcBef>
                <a:spcPts val="0"/>
              </a:spcBef>
              <a:buClrTx/>
              <a:buFont typeface="Arial" panose="020B0604020202020204" pitchFamily="34" charset="0"/>
              <a:buNone/>
              <a:defRPr/>
            </a:pPr>
            <a:r>
              <a:rPr lang="en-US" altLang="en-US" sz="1200" kern="1200" dirty="0" smtClean="0">
                <a:solidFill>
                  <a:schemeClr val="tx1"/>
                </a:solidFill>
                <a:latin typeface="Verdana" pitchFamily="34" charset="0"/>
                <a:ea typeface="Verdana" pitchFamily="34" charset="0"/>
                <a:cs typeface="Verdana" pitchFamily="34" charset="0"/>
              </a:rPr>
              <a:t>Copyright © 2018, 2016, 2014 Pearson Education, Inc. All Rights Reserved</a:t>
            </a:r>
            <a:endParaRPr lang="en-US" altLang="en-US" sz="1200" kern="120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887980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r>
              <a:rPr lang="en-US" dirty="0" smtClean="0"/>
              <a:t>Copyright © 2018 Pearson Education, Inc.</a:t>
            </a:r>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E1C2AD04-9B57-CD4E-ACCE-94DAA54D9932}" type="datetime1">
              <a:rPr lang="en-US" smtClean="0"/>
              <a:pPr/>
              <a:t>4/30/2025</a:t>
            </a:fld>
            <a:endParaRPr lang="en-US" dirty="0"/>
          </a:p>
        </p:txBody>
      </p:sp>
      <p:sp>
        <p:nvSpPr>
          <p:cNvPr id="10" name="TextBox 9"/>
          <p:cNvSpPr txBox="1"/>
          <p:nvPr userDrawn="1"/>
        </p:nvSpPr>
        <p:spPr>
          <a:xfrm>
            <a:off x="1600200" y="6382512"/>
            <a:ext cx="7162800" cy="276999"/>
          </a:xfrm>
          <a:prstGeom prst="rect">
            <a:avLst/>
          </a:prstGeom>
          <a:noFill/>
        </p:spPr>
        <p:txBody>
          <a:bodyPr wrap="square" rtlCol="0">
            <a:spAutoFit/>
          </a:bodyPr>
          <a:lstStyle/>
          <a:p>
            <a:pPr marL="0" indent="0" algn="r" defTabSz="914400" rtl="0" eaLnBrk="1" latinLnBrk="0" hangingPunct="1">
              <a:spcBef>
                <a:spcPts val="0"/>
              </a:spcBef>
              <a:buClrTx/>
              <a:buFont typeface="Arial" panose="020B0604020202020204" pitchFamily="34" charset="0"/>
              <a:buNone/>
              <a:defRPr/>
            </a:pPr>
            <a:r>
              <a:rPr lang="en-US" altLang="en-US" sz="1200" kern="1200" dirty="0" smtClean="0">
                <a:solidFill>
                  <a:schemeClr val="tx1"/>
                </a:solidFill>
                <a:latin typeface="Verdana" pitchFamily="34" charset="0"/>
                <a:ea typeface="Verdana" pitchFamily="34" charset="0"/>
                <a:cs typeface="Verdana" pitchFamily="34" charset="0"/>
              </a:rPr>
              <a:t>Copyright © 2018, 2016, 2014 Pearson Education, Inc. All Rights Reserved</a:t>
            </a:r>
            <a:endParaRPr lang="en-US" altLang="en-US" sz="1200" kern="1200" dirty="0">
              <a:solidFill>
                <a:schemeClr val="tx1"/>
              </a:solidFill>
              <a:latin typeface="Verdana" pitchFamily="34" charset="0"/>
              <a:ea typeface="Verdana" pitchFamily="34" charset="0"/>
              <a:cs typeface="Verdana" pitchFamily="34" charset="0"/>
            </a:endParaRPr>
          </a:p>
        </p:txBody>
      </p:sp>
      <p:pic>
        <p:nvPicPr>
          <p:cNvPr id="11" name="Picture 10" descr="Pearson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7200" y="6376789"/>
            <a:ext cx="918000" cy="279915"/>
          </a:xfrm>
          <a:prstGeom prst="rect">
            <a:avLst/>
          </a:prstGeom>
        </p:spPr>
      </p:pic>
    </p:spTree>
    <p:extLst>
      <p:ext uri="{BB962C8B-B14F-4D97-AF65-F5344CB8AC3E}">
        <p14:creationId xmlns:p14="http://schemas.microsoft.com/office/powerpoint/2010/main" val="3711136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1_Chapter Opener">
    <p:spTree>
      <p:nvGrpSpPr>
        <p:cNvPr id="1" name=""/>
        <p:cNvGrpSpPr/>
        <p:nvPr/>
      </p:nvGrpSpPr>
      <p:grpSpPr>
        <a:xfrm>
          <a:off x="0" y="0"/>
          <a:ext cx="0" cy="0"/>
          <a:chOff x="0" y="0"/>
          <a:chExt cx="0" cy="0"/>
        </a:xfrm>
      </p:grpSpPr>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smtClean="0"/>
              <a:t>Add edition here</a:t>
            </a:r>
            <a:endParaRPr lang="en-US" dirty="0"/>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smtClean="0"/>
              <a:t>Chapter ##</a:t>
            </a:r>
            <a:endParaRPr lang="en-US" dirty="0"/>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smtClean="0"/>
              <a:t>Chapter title</a:t>
            </a:r>
            <a:endParaRPr lang="en-US" dirty="0"/>
          </a:p>
        </p:txBody>
      </p:sp>
      <p:sp>
        <p:nvSpPr>
          <p:cNvPr id="14" name="Title 13"/>
          <p:cNvSpPr>
            <a:spLocks noGrp="1"/>
          </p:cNvSpPr>
          <p:nvPr>
            <p:ph type="title"/>
          </p:nvPr>
        </p:nvSpPr>
        <p:spPr>
          <a:xfrm>
            <a:off x="457200" y="215372"/>
            <a:ext cx="8229600" cy="621792"/>
          </a:xfrm>
        </p:spPr>
        <p:txBody>
          <a:bodyPr anchor="t" anchorCtr="0"/>
          <a:lstStyle/>
          <a:p>
            <a:r>
              <a:rPr lang="en-US" dirty="0" smtClean="0"/>
              <a:t>Click to edit Master title style</a:t>
            </a:r>
            <a:endParaRPr lang="en-US" dirty="0"/>
          </a:p>
        </p:txBody>
      </p:sp>
      <p:sp>
        <p:nvSpPr>
          <p:cNvPr id="15" name="Date Placeholder 14"/>
          <p:cNvSpPr>
            <a:spLocks noGrp="1"/>
          </p:cNvSpPr>
          <p:nvPr>
            <p:ph type="dt" sz="half" idx="16"/>
          </p:nvPr>
        </p:nvSpPr>
        <p:spPr/>
        <p:txBody>
          <a:bodyPr/>
          <a:lstStyle/>
          <a:p>
            <a:fld id="{A9DF6EFB-3F44-496C-A842-1E0B3D3B975A}" type="datetimeFigureOut">
              <a:rPr lang="en-US" smtClean="0"/>
              <a:pPr/>
              <a:t>4/30/2025</a:t>
            </a:fld>
            <a:endParaRPr lang="en-US" dirty="0"/>
          </a:p>
        </p:txBody>
      </p:sp>
      <p:sp>
        <p:nvSpPr>
          <p:cNvPr id="18" name="Footer Placeholder 17"/>
          <p:cNvSpPr>
            <a:spLocks noGrp="1"/>
          </p:cNvSpPr>
          <p:nvPr>
            <p:ph type="ftr" sz="quarter" idx="18"/>
          </p:nvPr>
        </p:nvSpPr>
        <p:spPr/>
        <p:txBody>
          <a:bodyPr/>
          <a:lstStyle/>
          <a:p>
            <a:endParaRPr lang="en-US" dirty="0"/>
          </a:p>
        </p:txBody>
      </p:sp>
      <p:pic>
        <p:nvPicPr>
          <p:cNvPr id="11" name="Picture 10" descr="Pearson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7200" y="6376789"/>
            <a:ext cx="918000" cy="279915"/>
          </a:xfrm>
          <a:prstGeom prst="rect">
            <a:avLst/>
          </a:prstGeom>
        </p:spPr>
      </p:pic>
      <p:sp>
        <p:nvSpPr>
          <p:cNvPr id="13" name="TextBox 12"/>
          <p:cNvSpPr txBox="1"/>
          <p:nvPr userDrawn="1"/>
        </p:nvSpPr>
        <p:spPr>
          <a:xfrm>
            <a:off x="1600200" y="6382512"/>
            <a:ext cx="7162800" cy="276999"/>
          </a:xfrm>
          <a:prstGeom prst="rect">
            <a:avLst/>
          </a:prstGeom>
          <a:noFill/>
        </p:spPr>
        <p:txBody>
          <a:bodyPr wrap="square" rtlCol="0">
            <a:spAutoFit/>
          </a:bodyPr>
          <a:lstStyle/>
          <a:p>
            <a:pPr marL="0" indent="0" algn="r" defTabSz="914400" rtl="0" eaLnBrk="1" latinLnBrk="0" hangingPunct="1">
              <a:spcBef>
                <a:spcPts val="0"/>
              </a:spcBef>
              <a:buClrTx/>
              <a:buFont typeface="Arial" panose="020B0604020202020204" pitchFamily="34" charset="0"/>
              <a:buNone/>
              <a:defRPr/>
            </a:pPr>
            <a:r>
              <a:rPr lang="en-US" altLang="en-US" sz="1200" kern="1200" dirty="0" smtClean="0">
                <a:solidFill>
                  <a:schemeClr val="tx1"/>
                </a:solidFill>
                <a:latin typeface="Verdana" pitchFamily="34" charset="0"/>
                <a:ea typeface="Verdana" pitchFamily="34" charset="0"/>
                <a:cs typeface="Verdana" pitchFamily="34" charset="0"/>
              </a:rPr>
              <a:t>Copyright © 2018, 2016, 2014 Pearson Education, Inc. All Rights Reserved</a:t>
            </a:r>
            <a:endParaRPr lang="en-US" altLang="en-US" sz="1200" kern="120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28956460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r>
              <a:rPr lang="en-US" dirty="0" smtClean="0"/>
              <a:t>Copyright © 2018 Pearson Education, Inc.</a:t>
            </a:r>
            <a:endParaRPr lang="en-US" dirty="0"/>
          </a:p>
        </p:txBody>
      </p:sp>
      <p:sp>
        <p:nvSpPr>
          <p:cNvPr id="4" name="Date Placeholder 3"/>
          <p:cNvSpPr>
            <a:spLocks noGrp="1"/>
          </p:cNvSpPr>
          <p:nvPr>
            <p:ph type="dt" sz="half" idx="11"/>
          </p:nvPr>
        </p:nvSpPr>
        <p:spPr/>
        <p:txBody>
          <a:bodyPr/>
          <a:lstStyle/>
          <a:p>
            <a:fld id="{42FB9264-E59D-4043-9483-B863A08BF7FA}" type="datetime1">
              <a:rPr lang="en-US" smtClean="0"/>
              <a:pPr/>
              <a:t>4/30/2025</a:t>
            </a:fld>
            <a:endParaRPr lang="en-US" dirty="0"/>
          </a:p>
        </p:txBody>
      </p:sp>
      <p:pic>
        <p:nvPicPr>
          <p:cNvPr id="12" name="Picture 11" descr="Pearson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7200" y="6376789"/>
            <a:ext cx="918000" cy="279915"/>
          </a:xfrm>
          <a:prstGeom prst="rect">
            <a:avLst/>
          </a:prstGeom>
        </p:spPr>
      </p:pic>
      <p:sp>
        <p:nvSpPr>
          <p:cNvPr id="13" name="TextBox 12"/>
          <p:cNvSpPr txBox="1"/>
          <p:nvPr userDrawn="1"/>
        </p:nvSpPr>
        <p:spPr>
          <a:xfrm>
            <a:off x="1600200" y="6382512"/>
            <a:ext cx="7162800" cy="276999"/>
          </a:xfrm>
          <a:prstGeom prst="rect">
            <a:avLst/>
          </a:prstGeom>
          <a:noFill/>
        </p:spPr>
        <p:txBody>
          <a:bodyPr wrap="square" rtlCol="0">
            <a:spAutoFit/>
          </a:bodyPr>
          <a:lstStyle/>
          <a:p>
            <a:pPr marL="0" indent="0" algn="r" defTabSz="914400" rtl="0" eaLnBrk="1" latinLnBrk="0" hangingPunct="1">
              <a:spcBef>
                <a:spcPts val="0"/>
              </a:spcBef>
              <a:buClrTx/>
              <a:buFont typeface="Arial" panose="020B0604020202020204" pitchFamily="34" charset="0"/>
              <a:buNone/>
              <a:defRPr/>
            </a:pPr>
            <a:r>
              <a:rPr lang="en-US" altLang="en-US" sz="1200" kern="1200" dirty="0" smtClean="0">
                <a:solidFill>
                  <a:schemeClr val="tx1"/>
                </a:solidFill>
                <a:latin typeface="Verdana" pitchFamily="34" charset="0"/>
                <a:ea typeface="Verdana" pitchFamily="34" charset="0"/>
                <a:cs typeface="Verdana" pitchFamily="34" charset="0"/>
              </a:rPr>
              <a:t>Copyright © 2018, 2016, 2014 Pearson Education, Inc. All Rights Reserved</a:t>
            </a:r>
            <a:endParaRPr lang="en-US" altLang="en-US" sz="1200" kern="120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2981062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r>
              <a:rPr lang="en-US" dirty="0" smtClean="0"/>
              <a:t>Copyright © 2018 Pearson Education, Inc.</a:t>
            </a:r>
            <a:endParaRPr lang="en-US" dirty="0"/>
          </a:p>
        </p:txBody>
      </p:sp>
      <p:sp>
        <p:nvSpPr>
          <p:cNvPr id="4" name="Date Placeholder 3"/>
          <p:cNvSpPr>
            <a:spLocks noGrp="1"/>
          </p:cNvSpPr>
          <p:nvPr>
            <p:ph type="dt" sz="half" idx="11"/>
          </p:nvPr>
        </p:nvSpPr>
        <p:spPr/>
        <p:txBody>
          <a:bodyPr/>
          <a:lstStyle/>
          <a:p>
            <a:fld id="{2C3A0B96-8BDC-3940-87A4-7335ADF41F82}" type="datetime1">
              <a:rPr lang="en-US" smtClean="0"/>
              <a:pPr/>
              <a:t>4/30/2025</a:t>
            </a:fld>
            <a:endParaRPr lang="en-US" dirty="0"/>
          </a:p>
        </p:txBody>
      </p:sp>
    </p:spTree>
    <p:extLst>
      <p:ext uri="{BB962C8B-B14F-4D97-AF65-F5344CB8AC3E}">
        <p14:creationId xmlns:p14="http://schemas.microsoft.com/office/powerpoint/2010/main" val="115246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r>
              <a:rPr lang="en-US" dirty="0" smtClean="0"/>
              <a:t>Copyright © 2018 Pearson Education, Inc.</a:t>
            </a:r>
            <a:endParaRPr lang="en-US" dirty="0"/>
          </a:p>
        </p:txBody>
      </p:sp>
      <p:sp>
        <p:nvSpPr>
          <p:cNvPr id="9" name="Date Placeholder 3"/>
          <p:cNvSpPr>
            <a:spLocks noGrp="1"/>
          </p:cNvSpPr>
          <p:nvPr>
            <p:ph type="dt" sz="half" idx="10"/>
          </p:nvPr>
        </p:nvSpPr>
        <p:spPr>
          <a:xfrm>
            <a:off x="6335713" y="113072"/>
            <a:ext cx="2133600" cy="182880"/>
          </a:xfrm>
        </p:spPr>
        <p:txBody>
          <a:bodyPr/>
          <a:lstStyle/>
          <a:p>
            <a:fld id="{69344A15-F0EB-274C-BCBE-62AA675174CC}" type="datetime1">
              <a:rPr lang="en-US" smtClean="0"/>
              <a:pPr/>
              <a:t>4/30/2025</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r>
              <a:rPr lang="en-US" dirty="0" smtClean="0"/>
              <a:t>Copyright © 2018 Pearson Education, Inc.</a:t>
            </a:r>
            <a:endParaRPr lang="en-US" dirty="0"/>
          </a:p>
        </p:txBody>
      </p:sp>
      <p:sp>
        <p:nvSpPr>
          <p:cNvPr id="4" name="Date Placeholder 3"/>
          <p:cNvSpPr>
            <a:spLocks noGrp="1"/>
          </p:cNvSpPr>
          <p:nvPr>
            <p:ph type="dt" sz="half" idx="10"/>
          </p:nvPr>
        </p:nvSpPr>
        <p:spPr/>
        <p:txBody>
          <a:bodyPr/>
          <a:lstStyle/>
          <a:p>
            <a:fld id="{309878BC-7C7D-8B4D-8C72-5012D25A75FF}" type="datetime1">
              <a:rPr lang="en-US" smtClean="0"/>
              <a:pPr/>
              <a:t>4/30/2025</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a:xfrm>
            <a:off x="6335713" y="137160"/>
            <a:ext cx="2133600" cy="182880"/>
          </a:xfrm>
        </p:spPr>
        <p:txBody>
          <a:bodyPr/>
          <a:lstStyle>
            <a:lvl1pPr>
              <a:defRPr>
                <a:solidFill>
                  <a:schemeClr val="tx1"/>
                </a:solidFill>
              </a:defRPr>
            </a:lvl1pPr>
          </a:lstStyle>
          <a:p>
            <a:endParaRPr lang="en-US" dirty="0"/>
          </a:p>
        </p:txBody>
      </p:sp>
      <p:sp>
        <p:nvSpPr>
          <p:cNvPr id="9" name="TextBox 8"/>
          <p:cNvSpPr txBox="1"/>
          <p:nvPr userDrawn="1"/>
        </p:nvSpPr>
        <p:spPr>
          <a:xfrm>
            <a:off x="1600200" y="6382512"/>
            <a:ext cx="7162800" cy="276999"/>
          </a:xfrm>
          <a:prstGeom prst="rect">
            <a:avLst/>
          </a:prstGeom>
          <a:noFill/>
        </p:spPr>
        <p:txBody>
          <a:bodyPr wrap="square" rtlCol="0">
            <a:spAutoFit/>
          </a:bodyPr>
          <a:lstStyle/>
          <a:p>
            <a:pPr marL="0" indent="0" algn="r" defTabSz="914400" rtl="0" eaLnBrk="1" latinLnBrk="0" hangingPunct="1">
              <a:spcBef>
                <a:spcPts val="0"/>
              </a:spcBef>
              <a:buClrTx/>
              <a:buFont typeface="Arial" panose="020B0604020202020204" pitchFamily="34" charset="0"/>
              <a:buNone/>
              <a:defRPr/>
            </a:pPr>
            <a:r>
              <a:rPr lang="en-US" altLang="en-US" sz="1200" kern="1200" dirty="0" smtClean="0">
                <a:solidFill>
                  <a:schemeClr val="tx1"/>
                </a:solidFill>
                <a:latin typeface="Verdana" pitchFamily="34" charset="0"/>
                <a:ea typeface="Verdana" pitchFamily="34" charset="0"/>
                <a:cs typeface="Verdana" pitchFamily="34" charset="0"/>
              </a:rPr>
              <a:t>Copyright © 2018, 2016, 2014 Pearson Education, Inc. All Rights Reserved</a:t>
            </a:r>
            <a:endParaRPr lang="en-US" altLang="en-US" sz="1200" kern="1200" dirty="0">
              <a:solidFill>
                <a:schemeClr val="tx1"/>
              </a:solidFill>
              <a:latin typeface="Verdana" pitchFamily="34" charset="0"/>
              <a:ea typeface="Verdana" pitchFamily="34" charset="0"/>
              <a:cs typeface="Verdana" pitchFamily="34" charset="0"/>
            </a:endParaRPr>
          </a:p>
        </p:txBody>
      </p:sp>
      <p:pic>
        <p:nvPicPr>
          <p:cNvPr id="13" name="Picture 12" descr="Pearson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7200" y="6376789"/>
            <a:ext cx="918000" cy="279915"/>
          </a:xfrm>
          <a:prstGeom prst="rect">
            <a:avLst/>
          </a:prstGeom>
        </p:spPr>
      </p:pic>
    </p:spTree>
    <p:extLst>
      <p:ext uri="{BB962C8B-B14F-4D97-AF65-F5344CB8AC3E}">
        <p14:creationId xmlns:p14="http://schemas.microsoft.com/office/powerpoint/2010/main" val="2203796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r>
              <a:rPr lang="en-US" dirty="0" smtClean="0"/>
              <a:t>Copyright © 2018 Pearson Education, Inc.</a:t>
            </a:r>
            <a:endParaRPr lang="en-US" dirty="0"/>
          </a:p>
        </p:txBody>
      </p:sp>
      <p:sp>
        <p:nvSpPr>
          <p:cNvPr id="4" name="Date Placeholder 3"/>
          <p:cNvSpPr>
            <a:spLocks noGrp="1"/>
          </p:cNvSpPr>
          <p:nvPr>
            <p:ph type="dt" sz="half" idx="10"/>
          </p:nvPr>
        </p:nvSpPr>
        <p:spPr/>
        <p:txBody>
          <a:bodyPr/>
          <a:lstStyle/>
          <a:p>
            <a:fld id="{F71CB5E4-2482-7B44-B2CD-545334C269B9}" type="datetime1">
              <a:rPr lang="en-US" smtClean="0"/>
              <a:pPr/>
              <a:t>4/30/2025</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16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r>
              <a:rPr lang="en-US" dirty="0" smtClean="0"/>
              <a:t>Copyright © 2018 Pearson Education, Inc.</a:t>
            </a:r>
            <a:endParaRPr lang="en-US" dirty="0"/>
          </a:p>
        </p:txBody>
      </p:sp>
      <p:sp>
        <p:nvSpPr>
          <p:cNvPr id="4" name="Date Placeholder 3"/>
          <p:cNvSpPr>
            <a:spLocks noGrp="1"/>
          </p:cNvSpPr>
          <p:nvPr>
            <p:ph type="dt" sz="half" idx="10"/>
          </p:nvPr>
        </p:nvSpPr>
        <p:spPr/>
        <p:txBody>
          <a:bodyPr/>
          <a:lstStyle/>
          <a:p>
            <a:fld id="{2233C098-7E69-2F4E-8219-6B630AF7AB62}" type="datetime1">
              <a:rPr lang="en-US" smtClean="0"/>
              <a:pPr/>
              <a:t>4/30/2025</a:t>
            </a:fld>
            <a:endParaRPr lang="en-US" dirty="0"/>
          </a:p>
        </p:txBody>
      </p:sp>
    </p:spTree>
    <p:extLst>
      <p:ext uri="{BB962C8B-B14F-4D97-AF65-F5344CB8AC3E}">
        <p14:creationId xmlns:p14="http://schemas.microsoft.com/office/powerpoint/2010/main" val="3754704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r>
              <a:rPr lang="en-US" dirty="0" smtClean="0"/>
              <a:t>Copyright © 2018 Pearson Education, Inc.</a:t>
            </a:r>
            <a:endParaRPr lang="en-US" dirty="0"/>
          </a:p>
        </p:txBody>
      </p:sp>
      <p:sp>
        <p:nvSpPr>
          <p:cNvPr id="3" name="Date Placeholder 2"/>
          <p:cNvSpPr>
            <a:spLocks noGrp="1"/>
          </p:cNvSpPr>
          <p:nvPr>
            <p:ph type="dt" sz="half" idx="10"/>
          </p:nvPr>
        </p:nvSpPr>
        <p:spPr/>
        <p:txBody>
          <a:bodyPr/>
          <a:lstStyle/>
          <a:p>
            <a:fld id="{FAA56894-5F48-BC43-8C04-BBB42A2EF5DA}" type="datetime1">
              <a:rPr lang="en-US" smtClean="0"/>
              <a:pPr/>
              <a:t>4/30/2025</a:t>
            </a:fld>
            <a:endParaRPr lang="en-US" dirty="0"/>
          </a:p>
        </p:txBody>
      </p:sp>
    </p:spTree>
    <p:extLst>
      <p:ext uri="{BB962C8B-B14F-4D97-AF65-F5344CB8AC3E}">
        <p14:creationId xmlns:p14="http://schemas.microsoft.com/office/powerpoint/2010/main" val="1855126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a:t>
            </a:r>
            <a:br>
              <a:rPr lang="en-US" dirty="0"/>
            </a:br>
            <a:r>
              <a:rPr lang="en-US" dirty="0"/>
              <a:t>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r>
              <a:rPr lang="en-US" dirty="0" smtClean="0"/>
              <a:t>Copyright © 2018 Pearson Education, Inc.</a:t>
            </a:r>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D4DCA001-C90D-F048-B3C0-108AEB1AC539}" type="datetime1">
              <a:rPr lang="en-US" smtClean="0"/>
              <a:pPr/>
              <a:t>4/30/2025</a:t>
            </a:fld>
            <a:endParaRPr lang="en-US" dirty="0"/>
          </a:p>
        </p:txBody>
      </p:sp>
      <p:pic>
        <p:nvPicPr>
          <p:cNvPr id="7" name="Picture 6" descr="Pearson Logo"/>
          <p:cNvPicPr>
            <a:picLocks noChangeAspect="1"/>
          </p:cNvPicPr>
          <p:nvPr userDrawn="1"/>
        </p:nvPicPr>
        <p:blipFill>
          <a:blip r:embed="rId13" cstate="screen">
            <a:extLst>
              <a:ext uri="{28A0092B-C50C-407E-A947-70E740481C1C}">
                <a14:useLocalDpi xmlns:a14="http://schemas.microsoft.com/office/drawing/2010/main"/>
              </a:ext>
            </a:extLst>
          </a:blip>
          <a:stretch>
            <a:fillRect/>
          </a:stretch>
        </p:blipFill>
        <p:spPr>
          <a:xfrm>
            <a:off x="457200" y="6376789"/>
            <a:ext cx="918000" cy="279915"/>
          </a:xfrm>
          <a:prstGeom prst="rect">
            <a:avLst/>
          </a:prstGeom>
        </p:spPr>
      </p:pic>
      <p:sp>
        <p:nvSpPr>
          <p:cNvPr id="8" name="TextBox 7"/>
          <p:cNvSpPr txBox="1"/>
          <p:nvPr userDrawn="1"/>
        </p:nvSpPr>
        <p:spPr>
          <a:xfrm>
            <a:off x="1600200" y="6382512"/>
            <a:ext cx="7162800" cy="276999"/>
          </a:xfrm>
          <a:prstGeom prst="rect">
            <a:avLst/>
          </a:prstGeom>
          <a:noFill/>
        </p:spPr>
        <p:txBody>
          <a:bodyPr wrap="square" rtlCol="0">
            <a:spAutoFit/>
          </a:bodyPr>
          <a:lstStyle/>
          <a:p>
            <a:pPr marL="0" indent="0" algn="r" defTabSz="914400" rtl="0" eaLnBrk="1" latinLnBrk="0" hangingPunct="1">
              <a:spcBef>
                <a:spcPts val="0"/>
              </a:spcBef>
              <a:buClrTx/>
              <a:buFont typeface="Arial" panose="020B0604020202020204" pitchFamily="34" charset="0"/>
              <a:buNone/>
              <a:defRPr/>
            </a:pPr>
            <a:r>
              <a:rPr lang="en-US" altLang="en-US" sz="1200" kern="1200" dirty="0" smtClean="0">
                <a:solidFill>
                  <a:schemeClr val="tx1"/>
                </a:solidFill>
                <a:latin typeface="Verdana" pitchFamily="34" charset="0"/>
                <a:ea typeface="Verdana" pitchFamily="34" charset="0"/>
                <a:cs typeface="Verdana" pitchFamily="34" charset="0"/>
              </a:rPr>
              <a:t>Copyright © 2018, 2016, 2014 Pearson Education, Inc. All Rights Reserved</a:t>
            </a:r>
            <a:endParaRPr lang="en-US" altLang="en-US" sz="1200" kern="120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6" r:id="rId3"/>
    <p:sldLayoutId id="2147483650" r:id="rId4"/>
    <p:sldLayoutId id="2147483659" r:id="rId5"/>
    <p:sldLayoutId id="2147483658" r:id="rId6"/>
    <p:sldLayoutId id="2147483660" r:id="rId7"/>
    <p:sldLayoutId id="2147483651" r:id="rId8"/>
    <p:sldLayoutId id="2147483654" r:id="rId9"/>
    <p:sldLayoutId id="2147483655" r:id="rId10"/>
    <p:sldLayoutId id="2147483661" r:id="rId11"/>
  </p:sldLayoutIdLst>
  <p:hf hdr="0" ftr="0" dt="0"/>
  <p:txStyles>
    <p:title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16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Management</a:t>
            </a:r>
          </a:p>
        </p:txBody>
      </p:sp>
      <p:sp>
        <p:nvSpPr>
          <p:cNvPr id="2" name="Text Placeholder 1"/>
          <p:cNvSpPr>
            <a:spLocks noGrp="1"/>
          </p:cNvSpPr>
          <p:nvPr>
            <p:ph type="body" sz="quarter" idx="13"/>
          </p:nvPr>
        </p:nvSpPr>
        <p:spPr/>
        <p:txBody>
          <a:bodyPr/>
          <a:lstStyle/>
          <a:p>
            <a:r>
              <a:rPr lang="en-US" dirty="0"/>
              <a:t>Fourteenth Edition</a:t>
            </a:r>
          </a:p>
        </p:txBody>
      </p:sp>
      <p:sp>
        <p:nvSpPr>
          <p:cNvPr id="3" name="Text Placeholder 2"/>
          <p:cNvSpPr>
            <a:spLocks noGrp="1"/>
          </p:cNvSpPr>
          <p:nvPr>
            <p:ph type="body" sz="quarter" idx="14"/>
          </p:nvPr>
        </p:nvSpPr>
        <p:spPr/>
        <p:txBody>
          <a:bodyPr/>
          <a:lstStyle/>
          <a:p>
            <a:r>
              <a:rPr lang="en-US" dirty="0"/>
              <a:t>Chapter </a:t>
            </a:r>
            <a:r>
              <a:rPr lang="cs-CZ" dirty="0"/>
              <a:t>11</a:t>
            </a:r>
            <a:endParaRPr lang="en-US" dirty="0"/>
          </a:p>
        </p:txBody>
      </p:sp>
      <p:sp>
        <p:nvSpPr>
          <p:cNvPr id="4" name="Text Placeholder 3"/>
          <p:cNvSpPr>
            <a:spLocks noGrp="1"/>
          </p:cNvSpPr>
          <p:nvPr>
            <p:ph type="body" sz="quarter" idx="15"/>
          </p:nvPr>
        </p:nvSpPr>
        <p:spPr/>
        <p:txBody>
          <a:bodyPr/>
          <a:lstStyle/>
          <a:p>
            <a:r>
              <a:rPr lang="en-US" dirty="0"/>
              <a:t>Designing Organizational Structure</a:t>
            </a:r>
          </a:p>
        </p:txBody>
      </p:sp>
      <p:pic>
        <p:nvPicPr>
          <p:cNvPr id="9" name="Picture 8" descr="Front Cover: Management, Fourteenth Edition by Stephen P. Robbins, Mary Coulter, Joseph J. Martocchio and Lori Lo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3870" y="1209674"/>
            <a:ext cx="3931920" cy="5049340"/>
          </a:xfrm>
          <a:prstGeom prst="rect">
            <a:avLst/>
          </a:prstGeom>
        </p:spPr>
      </p:pic>
      <p:sp>
        <p:nvSpPr>
          <p:cNvPr id="6" name="Text Placeholder 5"/>
          <p:cNvSpPr>
            <a:spLocks noGrp="1"/>
          </p:cNvSpPr>
          <p:nvPr>
            <p:ph type="body" sz="quarter" idx="4294967295"/>
          </p:nvPr>
        </p:nvSpPr>
        <p:spPr>
          <a:xfrm>
            <a:off x="2889504" y="6428232"/>
            <a:ext cx="5870448" cy="274320"/>
          </a:xfrm>
          <a:solidFill>
            <a:schemeClr val="bg1"/>
          </a:solidFill>
        </p:spPr>
        <p:txBody>
          <a:bodyPr/>
          <a:lstStyle/>
          <a:p>
            <a:pPr marL="0" indent="0">
              <a:buNone/>
              <a:defRPr/>
            </a:pPr>
            <a:r>
              <a:rPr lang="en-US" altLang="en-US" sz="1200" dirty="0">
                <a:latin typeface="Verdana" pitchFamily="34" charset="0"/>
                <a:ea typeface="Verdana" pitchFamily="34" charset="0"/>
                <a:cs typeface="Verdana" pitchFamily="34" charset="0"/>
              </a:rPr>
              <a:t>Copyright © 2018, 2016, 2014 Pearson Education, Inc. All Rights Reserved</a:t>
            </a:r>
          </a:p>
        </p:txBody>
      </p:sp>
    </p:spTree>
    <p:extLst>
      <p:ext uri="{BB962C8B-B14F-4D97-AF65-F5344CB8AC3E}">
        <p14:creationId xmlns:p14="http://schemas.microsoft.com/office/powerpoint/2010/main" val="5492996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600" dirty="0" smtClean="0"/>
              <a:t>Exhibit </a:t>
            </a:r>
            <a:r>
              <a:rPr lang="cs-CZ" sz="2600" dirty="0" smtClean="0"/>
              <a:t>11</a:t>
            </a:r>
            <a:r>
              <a:rPr lang="en-US" sz="2600" dirty="0" smtClean="0"/>
              <a:t>-3</a:t>
            </a:r>
            <a:br>
              <a:rPr lang="en-US" sz="2600" dirty="0" smtClean="0"/>
            </a:br>
            <a:r>
              <a:rPr lang="en-US" sz="2600" dirty="0" smtClean="0"/>
              <a:t>The Five Common Forms of Departmentalization </a:t>
            </a:r>
            <a:r>
              <a:rPr lang="en-US" sz="1800" b="0" dirty="0" smtClean="0"/>
              <a:t>(2 of 3)</a:t>
            </a:r>
            <a:endParaRPr lang="en-US" sz="1800" b="0" dirty="0"/>
          </a:p>
        </p:txBody>
      </p:sp>
      <p:pic>
        <p:nvPicPr>
          <p:cNvPr id="6" name="Picture 5" descr="The figure shows Product Departmentalization. There is a box labeled Bombardier, Ltd. Beneath it is a row of three boxes, connected to it by a line. The boxes are labeled Mass Transit Sector; Recreational and Utility Vehicles Sector; and Rail Products Sector. Beneath the Mass Transit box are two boxes lconnected to it by a line and labeled Mass Transit Division and Bombardier-Rotax (Vienna). Beneath the Recreational and Utility Vehicle Sector box is a row of four boxes connected to it by a line. They are labeled Recreational Products Division; Logistic Equipment Division; Industrial Equipment Division; and Bombardier-Rotax (Gunskirchen). Beneth the Rail Products Sector box is a box labeled Rail and Diesel Products Division.  Beneath the chart is a list of pros and cons. "/>
          <p:cNvPicPr>
            <a:picLocks noChangeAspect="1"/>
          </p:cNvPicPr>
          <p:nvPr/>
        </p:nvPicPr>
        <p:blipFill>
          <a:blip r:embed="rId3" cstate="print"/>
          <a:stretch>
            <a:fillRect/>
          </a:stretch>
        </p:blipFill>
        <p:spPr>
          <a:xfrm>
            <a:off x="134462" y="1607662"/>
            <a:ext cx="8875076" cy="3878738"/>
          </a:xfrm>
          <a:prstGeom prst="rect">
            <a:avLst/>
          </a:prstGeom>
        </p:spPr>
      </p:pic>
      <p:sp>
        <p:nvSpPr>
          <p:cNvPr id="3" name="Text Placeholder 2"/>
          <p:cNvSpPr>
            <a:spLocks noGrp="1"/>
          </p:cNvSpPr>
          <p:nvPr>
            <p:ph type="body" sz="quarter" idx="13"/>
          </p:nvPr>
        </p:nvSpPr>
        <p:spPr/>
        <p:txBody>
          <a:bodyPr/>
          <a:lstStyle/>
          <a:p>
            <a:r>
              <a:rPr lang="en-US" sz="1600" dirty="0"/>
              <a:t>Exhibit 11-3 illustrates each type of departmentalization as well as the advantages and disadvantages of each</a:t>
            </a:r>
            <a:r>
              <a:rPr lang="en-US" sz="1600" dirty="0" smtClean="0"/>
              <a:t>.</a:t>
            </a:r>
            <a:endParaRPr lang="en-US" sz="1600" dirty="0"/>
          </a:p>
        </p:txBody>
      </p:sp>
    </p:spTree>
    <p:extLst>
      <p:ext uri="{BB962C8B-B14F-4D97-AF65-F5344CB8AC3E}">
        <p14:creationId xmlns:p14="http://schemas.microsoft.com/office/powerpoint/2010/main" val="777542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600" dirty="0" smtClean="0"/>
              <a:t>Exhibit </a:t>
            </a:r>
            <a:r>
              <a:rPr lang="cs-CZ" sz="2600" dirty="0" smtClean="0"/>
              <a:t>11</a:t>
            </a:r>
            <a:r>
              <a:rPr lang="en-US" sz="2600" dirty="0" smtClean="0"/>
              <a:t>-3</a:t>
            </a:r>
            <a:br>
              <a:rPr lang="en-US" sz="2600" dirty="0" smtClean="0"/>
            </a:br>
            <a:r>
              <a:rPr lang="en-US" sz="2600" dirty="0" smtClean="0"/>
              <a:t>The Five Common Forms of Departmentalization </a:t>
            </a:r>
            <a:r>
              <a:rPr lang="en-US" sz="1800" b="0" dirty="0" smtClean="0"/>
              <a:t>(3 of 3)</a:t>
            </a:r>
            <a:endParaRPr lang="en-US" sz="1800" b="0" dirty="0"/>
          </a:p>
        </p:txBody>
      </p:sp>
      <p:pic>
        <p:nvPicPr>
          <p:cNvPr id="5" name="Picture 4" descr="The top part of the figure shows Process Departmentalization. There is a box labeled Plant Superintendent. Beneath it is a row of six boxes, connected to it by a line. The boxes are labeled Sawing Department Manager; Planting and Milling Department Manager; Assembling Department Manager; Lacquering and Sanding Department Manager; Finishing Department Manager; and Inspection and Shipping Department Manager. Beneath the chart is a list of pros and cons. The bottom part of the figure shows Geographical Departmentalization.  There is a box labeled Director of Sales. Beneath it is a row of three boxes, connected to it by a line. The boxes are labeled Manager, Retail Accounts; Manager, Wholesale Accounts; and Manager, Government Accounts. Beneath the chart is a list of pros and cons. "/>
          <p:cNvPicPr>
            <a:picLocks noChangeAspect="1"/>
          </p:cNvPicPr>
          <p:nvPr/>
        </p:nvPicPr>
        <p:blipFill>
          <a:blip r:embed="rId3" cstate="print"/>
          <a:stretch>
            <a:fillRect/>
          </a:stretch>
        </p:blipFill>
        <p:spPr>
          <a:xfrm>
            <a:off x="90087" y="1413084"/>
            <a:ext cx="8963827" cy="4127757"/>
          </a:xfrm>
          <a:prstGeom prst="rect">
            <a:avLst/>
          </a:prstGeom>
        </p:spPr>
      </p:pic>
      <p:sp>
        <p:nvSpPr>
          <p:cNvPr id="3" name="Text Placeholder 2"/>
          <p:cNvSpPr>
            <a:spLocks noGrp="1"/>
          </p:cNvSpPr>
          <p:nvPr>
            <p:ph type="body" sz="quarter" idx="13"/>
          </p:nvPr>
        </p:nvSpPr>
        <p:spPr/>
        <p:txBody>
          <a:bodyPr/>
          <a:lstStyle/>
          <a:p>
            <a:r>
              <a:rPr lang="en-US" sz="1600" dirty="0"/>
              <a:t>Exhibit 11-3 illustrates each type of departmentalization as well as the advantages and disadvantages of each</a:t>
            </a:r>
            <a:r>
              <a:rPr lang="en-US" sz="1600" dirty="0" smtClean="0"/>
              <a:t>.</a:t>
            </a:r>
            <a:endParaRPr lang="en-US" sz="1600" dirty="0"/>
          </a:p>
        </p:txBody>
      </p:sp>
    </p:spTree>
    <p:extLst>
      <p:ext uri="{BB962C8B-B14F-4D97-AF65-F5344CB8AC3E}">
        <p14:creationId xmlns:p14="http://schemas.microsoft.com/office/powerpoint/2010/main" val="1068383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Cross-Functional Team</a:t>
            </a:r>
            <a:endParaRPr lang="en-US" dirty="0"/>
          </a:p>
        </p:txBody>
      </p:sp>
      <p:sp>
        <p:nvSpPr>
          <p:cNvPr id="3" name="Content Placeholder 2"/>
          <p:cNvSpPr>
            <a:spLocks noGrp="1"/>
          </p:cNvSpPr>
          <p:nvPr>
            <p:ph idx="1"/>
          </p:nvPr>
        </p:nvSpPr>
        <p:spPr/>
        <p:txBody>
          <a:bodyPr/>
          <a:lstStyle/>
          <a:p>
            <a:r>
              <a:rPr lang="en-US" sz="2800" b="1" dirty="0" smtClean="0"/>
              <a:t>Cross-functional team</a:t>
            </a:r>
            <a:r>
              <a:rPr lang="en-US" sz="2800" dirty="0" smtClean="0"/>
              <a:t>: a </a:t>
            </a:r>
            <a:r>
              <a:rPr lang="en-US" sz="2800" dirty="0"/>
              <a:t>work team composed of individuals from various functional </a:t>
            </a:r>
            <a:r>
              <a:rPr lang="en-US" sz="2800" dirty="0" smtClean="0"/>
              <a:t>specialties</a:t>
            </a:r>
          </a:p>
        </p:txBody>
      </p:sp>
    </p:spTree>
    <p:extLst>
      <p:ext uri="{BB962C8B-B14F-4D97-AF65-F5344CB8AC3E}">
        <p14:creationId xmlns:p14="http://schemas.microsoft.com/office/powerpoint/2010/main" val="6131204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Chain of Command</a:t>
            </a:r>
            <a:endParaRPr lang="en-US" dirty="0"/>
          </a:p>
        </p:txBody>
      </p:sp>
      <p:sp>
        <p:nvSpPr>
          <p:cNvPr id="3" name="Content Placeholder 2"/>
          <p:cNvSpPr>
            <a:spLocks noGrp="1"/>
          </p:cNvSpPr>
          <p:nvPr>
            <p:ph idx="1"/>
          </p:nvPr>
        </p:nvSpPr>
        <p:spPr/>
        <p:txBody>
          <a:bodyPr/>
          <a:lstStyle/>
          <a:p>
            <a:r>
              <a:rPr lang="en-US" sz="2800" b="1" dirty="0" smtClean="0"/>
              <a:t>Chain of command</a:t>
            </a:r>
            <a:r>
              <a:rPr lang="en-US" sz="2800" dirty="0" smtClean="0"/>
              <a:t>: </a:t>
            </a:r>
            <a:r>
              <a:rPr lang="en-US" sz="2800" dirty="0"/>
              <a:t>t</a:t>
            </a:r>
            <a:r>
              <a:rPr lang="en-US" sz="2800" dirty="0" smtClean="0"/>
              <a:t>he </a:t>
            </a:r>
            <a:r>
              <a:rPr lang="en-US" sz="2800" dirty="0"/>
              <a:t>line of authority extending from upper organizational levels to the lowest levels, which </a:t>
            </a:r>
            <a:r>
              <a:rPr lang="en-US" sz="2800" dirty="0" smtClean="0"/>
              <a:t>clarifies </a:t>
            </a:r>
            <a:r>
              <a:rPr lang="en-US" sz="2800" dirty="0"/>
              <a:t>who reports to </a:t>
            </a:r>
            <a:r>
              <a:rPr lang="en-US" sz="2800" dirty="0" smtClean="0"/>
              <a:t>whom</a:t>
            </a:r>
          </a:p>
        </p:txBody>
      </p:sp>
    </p:spTree>
    <p:extLst>
      <p:ext uri="{BB962C8B-B14F-4D97-AF65-F5344CB8AC3E}">
        <p14:creationId xmlns:p14="http://schemas.microsoft.com/office/powerpoint/2010/main" val="49950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Authority</a:t>
            </a:r>
            <a:endParaRPr lang="en-US" dirty="0"/>
          </a:p>
        </p:txBody>
      </p:sp>
      <p:sp>
        <p:nvSpPr>
          <p:cNvPr id="3" name="Content Placeholder 2"/>
          <p:cNvSpPr>
            <a:spLocks noGrp="1"/>
          </p:cNvSpPr>
          <p:nvPr>
            <p:ph idx="1"/>
          </p:nvPr>
        </p:nvSpPr>
        <p:spPr/>
        <p:txBody>
          <a:bodyPr/>
          <a:lstStyle/>
          <a:p>
            <a:r>
              <a:rPr lang="en-US" sz="2800" b="1" dirty="0" smtClean="0"/>
              <a:t>Authority</a:t>
            </a:r>
            <a:r>
              <a:rPr lang="en-US" sz="2800" dirty="0"/>
              <a:t>: The rights inherent in </a:t>
            </a:r>
            <a:r>
              <a:rPr lang="en-US" sz="2800"/>
              <a:t>a </a:t>
            </a:r>
            <a:r>
              <a:rPr lang="en-US" sz="2800" smtClean="0"/>
              <a:t>managerial position </a:t>
            </a:r>
            <a:r>
              <a:rPr lang="en-US" sz="2800" dirty="0"/>
              <a:t>to tell people what to do </a:t>
            </a:r>
            <a:r>
              <a:rPr lang="en-US" sz="2800"/>
              <a:t>and </a:t>
            </a:r>
            <a:r>
              <a:rPr lang="en-US" sz="2800" smtClean="0"/>
              <a:t>to expect </a:t>
            </a:r>
            <a:r>
              <a:rPr lang="en-US" sz="2800" dirty="0"/>
              <a:t>them to </a:t>
            </a:r>
            <a:r>
              <a:rPr lang="en-US" sz="2800"/>
              <a:t>do </a:t>
            </a:r>
            <a:r>
              <a:rPr lang="en-US" sz="2800" smtClean="0"/>
              <a:t>it.</a:t>
            </a:r>
            <a:endParaRPr lang="en-US" sz="2800" dirty="0" smtClean="0"/>
          </a:p>
          <a:p>
            <a:r>
              <a:rPr lang="en-US" sz="2800" b="1" dirty="0" smtClean="0"/>
              <a:t>Line authority</a:t>
            </a:r>
            <a:r>
              <a:rPr lang="en-US" sz="2800" dirty="0" smtClean="0"/>
              <a:t>: authority that entitles a manager to direct the work of an employee</a:t>
            </a:r>
          </a:p>
          <a:p>
            <a:r>
              <a:rPr lang="en-US" sz="2800" b="1" dirty="0" smtClean="0"/>
              <a:t>Staff </a:t>
            </a:r>
            <a:r>
              <a:rPr lang="en-US" sz="2800" b="1" dirty="0" smtClean="0"/>
              <a:t>authority</a:t>
            </a:r>
            <a:r>
              <a:rPr lang="en-US" sz="2800" dirty="0" smtClean="0"/>
              <a:t>: positions with some authority that have been created to support, assist, and advise those holding line authority</a:t>
            </a:r>
          </a:p>
        </p:txBody>
      </p:sp>
    </p:spTree>
    <p:extLst>
      <p:ext uri="{BB962C8B-B14F-4D97-AF65-F5344CB8AC3E}">
        <p14:creationId xmlns:p14="http://schemas.microsoft.com/office/powerpoint/2010/main" val="150225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Responsibility</a:t>
            </a:r>
            <a:endParaRPr lang="en-US" dirty="0"/>
          </a:p>
        </p:txBody>
      </p:sp>
      <p:sp>
        <p:nvSpPr>
          <p:cNvPr id="3" name="Content Placeholder 2"/>
          <p:cNvSpPr>
            <a:spLocks noGrp="1"/>
          </p:cNvSpPr>
          <p:nvPr>
            <p:ph idx="1"/>
          </p:nvPr>
        </p:nvSpPr>
        <p:spPr/>
        <p:txBody>
          <a:bodyPr/>
          <a:lstStyle/>
          <a:p>
            <a:r>
              <a:rPr lang="en-US" sz="2800" b="1" dirty="0" smtClean="0"/>
              <a:t>Responsibility</a:t>
            </a:r>
            <a:r>
              <a:rPr lang="en-US" sz="2800" dirty="0" smtClean="0"/>
              <a:t>: the </a:t>
            </a:r>
            <a:r>
              <a:rPr lang="en-US" sz="2800" dirty="0"/>
              <a:t>obligation or expectation to perform any assigned </a:t>
            </a:r>
            <a:r>
              <a:rPr lang="en-US" sz="2800" dirty="0" smtClean="0"/>
              <a:t>duties</a:t>
            </a:r>
          </a:p>
          <a:p>
            <a:r>
              <a:rPr lang="en-US" sz="2800" b="1" dirty="0" smtClean="0"/>
              <a:t>Unity of command</a:t>
            </a:r>
            <a:r>
              <a:rPr lang="en-US" sz="2800" dirty="0" smtClean="0"/>
              <a:t>: </a:t>
            </a:r>
            <a:r>
              <a:rPr lang="en-US" sz="2800" dirty="0"/>
              <a:t>t</a:t>
            </a:r>
            <a:r>
              <a:rPr lang="en-US" sz="2800" dirty="0" smtClean="0"/>
              <a:t>he </a:t>
            </a:r>
            <a:r>
              <a:rPr lang="en-US" sz="2800" dirty="0"/>
              <a:t>management principle that each person should report to only one </a:t>
            </a:r>
            <a:r>
              <a:rPr lang="en-US" sz="2800" dirty="0" smtClean="0"/>
              <a:t>manager</a:t>
            </a:r>
          </a:p>
        </p:txBody>
      </p:sp>
    </p:spTree>
    <p:extLst>
      <p:ext uri="{BB962C8B-B14F-4D97-AF65-F5344CB8AC3E}">
        <p14:creationId xmlns:p14="http://schemas.microsoft.com/office/powerpoint/2010/main" val="781965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Span of Control</a:t>
            </a:r>
            <a:endParaRPr lang="en-US" dirty="0"/>
          </a:p>
        </p:txBody>
      </p:sp>
      <p:sp>
        <p:nvSpPr>
          <p:cNvPr id="3" name="Content Placeholder 2"/>
          <p:cNvSpPr>
            <a:spLocks noGrp="1"/>
          </p:cNvSpPr>
          <p:nvPr>
            <p:ph idx="1"/>
          </p:nvPr>
        </p:nvSpPr>
        <p:spPr/>
        <p:txBody>
          <a:bodyPr/>
          <a:lstStyle/>
          <a:p>
            <a:r>
              <a:rPr lang="en-US" sz="2800" b="1" dirty="0" smtClean="0"/>
              <a:t>Span of control</a:t>
            </a:r>
            <a:r>
              <a:rPr lang="en-US" sz="2800" dirty="0" smtClean="0"/>
              <a:t>: </a:t>
            </a:r>
            <a:r>
              <a:rPr lang="en-US" sz="2800" dirty="0"/>
              <a:t>t</a:t>
            </a:r>
            <a:r>
              <a:rPr lang="en-US" sz="2800" dirty="0" smtClean="0"/>
              <a:t>he </a:t>
            </a:r>
            <a:r>
              <a:rPr lang="en-US" sz="2800" dirty="0"/>
              <a:t>number of employees a manager can </a:t>
            </a:r>
            <a:r>
              <a:rPr lang="en-US" sz="2800" dirty="0" smtClean="0"/>
              <a:t>efficiently </a:t>
            </a:r>
            <a:r>
              <a:rPr lang="en-US" sz="2800" dirty="0"/>
              <a:t>and </a:t>
            </a:r>
            <a:r>
              <a:rPr lang="en-US" sz="2800" dirty="0" smtClean="0"/>
              <a:t>effectively manage</a:t>
            </a:r>
          </a:p>
        </p:txBody>
      </p:sp>
    </p:spTree>
    <p:extLst>
      <p:ext uri="{BB962C8B-B14F-4D97-AF65-F5344CB8AC3E}">
        <p14:creationId xmlns:p14="http://schemas.microsoft.com/office/powerpoint/2010/main" val="20185539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Exhibit </a:t>
            </a:r>
            <a:r>
              <a:rPr lang="cs-CZ" sz="3200" dirty="0" smtClean="0"/>
              <a:t>11</a:t>
            </a:r>
            <a:r>
              <a:rPr lang="en-US" sz="3200" dirty="0" smtClean="0"/>
              <a:t>-4</a:t>
            </a:r>
            <a:br>
              <a:rPr lang="en-US" sz="3200" dirty="0" smtClean="0"/>
            </a:br>
            <a:r>
              <a:rPr lang="en-US" sz="3200" dirty="0" smtClean="0"/>
              <a:t>Contrasting Spans of Controls</a:t>
            </a:r>
            <a:endParaRPr lang="en-US" sz="3200" dirty="0"/>
          </a:p>
        </p:txBody>
      </p:sp>
      <p:pic>
        <p:nvPicPr>
          <p:cNvPr id="6" name="Picture 5" descr="Figure is titled Members at Each Level. It shows two triangles on a grid showing organizational levels from 1 (highest) to 7 (lowest). The first triangle assumes a span of 4. Each row from 1 through 7 is labeled: 1; 4; 16; 64; 256; 1,024; and 4,096. The text beneath says that the number of employees for a span of 4 is 4,096 and the number of managers (levels 1-6) is 1,365. The second triangle assumes a span of 8. Each row from 1 through 5 is labeled: 1; 8; 64; 512; and 4,096. The text beneath says that the number of employees for a span of 8 is 4,096 and the number of managers (level 1-4) is 585."/>
          <p:cNvPicPr>
            <a:picLocks noChangeAspect="1"/>
          </p:cNvPicPr>
          <p:nvPr/>
        </p:nvPicPr>
        <p:blipFill>
          <a:blip r:embed="rId3" cstate="print"/>
          <a:stretch>
            <a:fillRect/>
          </a:stretch>
        </p:blipFill>
        <p:spPr>
          <a:xfrm>
            <a:off x="767456" y="1262732"/>
            <a:ext cx="7609088" cy="4282711"/>
          </a:xfrm>
          <a:prstGeom prst="rect">
            <a:avLst/>
          </a:prstGeom>
        </p:spPr>
      </p:pic>
      <p:sp>
        <p:nvSpPr>
          <p:cNvPr id="3" name="Text Placeholder 2" descr="Figure is titled Members at Each Level. It shows two triangles on a grid showing organizational levels from 1 (highest) to 7 (lowest). The first triangle assumes a span of 4. Each row from 1 through 7 is labeled: 1; 4; 16; 64; 256; 1,024; and 4,096. The text beneath says that the number of employees for a span of 4 is 4,096 and the number of managers (levels 1-6) is 1,365. The second triangle assumes a span of 8. Each row from 1 through 5 is labeled: 1; 8; 64; 512; and 4,096. The text beneath says that the number of employees for a span of 8 is 4,096 and the number of managers (level 1-4) is 585."/>
          <p:cNvSpPr>
            <a:spLocks noGrp="1"/>
          </p:cNvSpPr>
          <p:nvPr>
            <p:ph type="body" sz="quarter" idx="13"/>
          </p:nvPr>
        </p:nvSpPr>
        <p:spPr/>
        <p:txBody>
          <a:bodyPr/>
          <a:lstStyle/>
          <a:p>
            <a:r>
              <a:rPr lang="en-US" sz="1600" dirty="0"/>
              <a:t>As Exhibit 11-4 shows, if one organization has a span of four and the other a span of eight, the organization with the wider span will have two fewer levels and </a:t>
            </a:r>
            <a:r>
              <a:rPr lang="en-US" sz="1600" dirty="0" smtClean="0"/>
              <a:t>approximately </a:t>
            </a:r>
            <a:r>
              <a:rPr lang="en-US" sz="1600" dirty="0"/>
              <a:t>800 fewer managers</a:t>
            </a:r>
            <a:r>
              <a:rPr lang="en-US" sz="1600" dirty="0" smtClean="0"/>
              <a:t>.</a:t>
            </a:r>
            <a:endParaRPr lang="en-US" sz="1600" dirty="0"/>
          </a:p>
        </p:txBody>
      </p:sp>
    </p:spTree>
    <p:extLst>
      <p:ext uri="{BB962C8B-B14F-4D97-AF65-F5344CB8AC3E}">
        <p14:creationId xmlns:p14="http://schemas.microsoft.com/office/powerpoint/2010/main" val="1146232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Centralization and Decentralization</a:t>
            </a:r>
            <a:endParaRPr lang="en-US" dirty="0"/>
          </a:p>
        </p:txBody>
      </p:sp>
      <p:sp>
        <p:nvSpPr>
          <p:cNvPr id="3" name="Content Placeholder 2"/>
          <p:cNvSpPr>
            <a:spLocks noGrp="1"/>
          </p:cNvSpPr>
          <p:nvPr>
            <p:ph idx="1"/>
          </p:nvPr>
        </p:nvSpPr>
        <p:spPr/>
        <p:txBody>
          <a:bodyPr/>
          <a:lstStyle/>
          <a:p>
            <a:r>
              <a:rPr lang="en-US" sz="2800" b="1" dirty="0" smtClean="0"/>
              <a:t>Centralization</a:t>
            </a:r>
            <a:r>
              <a:rPr lang="en-US" sz="2800" dirty="0" smtClean="0"/>
              <a:t>: </a:t>
            </a:r>
            <a:r>
              <a:rPr lang="en-US" sz="2800" dirty="0"/>
              <a:t>t</a:t>
            </a:r>
            <a:r>
              <a:rPr lang="en-US" sz="2800" dirty="0" smtClean="0"/>
              <a:t>he </a:t>
            </a:r>
            <a:r>
              <a:rPr lang="en-US" sz="2800" dirty="0"/>
              <a:t>degree to which decision making is concentrated at upper levels of the </a:t>
            </a:r>
            <a:r>
              <a:rPr lang="en-US" sz="2800" dirty="0" smtClean="0"/>
              <a:t>organization</a:t>
            </a:r>
          </a:p>
          <a:p>
            <a:r>
              <a:rPr lang="en-US" sz="2800" b="1" dirty="0" smtClean="0"/>
              <a:t>Decentralization</a:t>
            </a:r>
            <a:r>
              <a:rPr lang="en-US" sz="2800" dirty="0" smtClean="0"/>
              <a:t>: </a:t>
            </a:r>
            <a:r>
              <a:rPr lang="en-US" sz="2800" dirty="0"/>
              <a:t>t</a:t>
            </a:r>
            <a:r>
              <a:rPr lang="en-US" sz="2800" dirty="0" smtClean="0"/>
              <a:t>he </a:t>
            </a:r>
            <a:r>
              <a:rPr lang="en-US" sz="2800" dirty="0"/>
              <a:t>degree to which lower-level employees provide input or actually make </a:t>
            </a:r>
            <a:r>
              <a:rPr lang="en-US" sz="2800" dirty="0" smtClean="0"/>
              <a:t>decisions</a:t>
            </a:r>
          </a:p>
        </p:txBody>
      </p:sp>
    </p:spTree>
    <p:extLst>
      <p:ext uri="{BB962C8B-B14F-4D97-AF65-F5344CB8AC3E}">
        <p14:creationId xmlns:p14="http://schemas.microsoft.com/office/powerpoint/2010/main" val="9873604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Exhibit </a:t>
            </a:r>
            <a:r>
              <a:rPr lang="cs-CZ" dirty="0" smtClean="0"/>
              <a:t>11</a:t>
            </a:r>
            <a:r>
              <a:rPr lang="en-US" dirty="0" smtClean="0"/>
              <a:t>-5</a:t>
            </a:r>
            <a:br>
              <a:rPr lang="en-US" dirty="0" smtClean="0"/>
            </a:br>
            <a:r>
              <a:rPr lang="en-US" dirty="0" smtClean="0"/>
              <a:t>Centralization or Decentralization</a:t>
            </a:r>
            <a:endParaRPr lang="en-US" dirty="0"/>
          </a:p>
        </p:txBody>
      </p:sp>
      <p:graphicFrame>
        <p:nvGraphicFramePr>
          <p:cNvPr id="5" name="Table 4" descr="Headers: More Centralization; More Decentralization"/>
          <p:cNvGraphicFramePr>
            <a:graphicFrameLocks noGrp="1"/>
          </p:cNvGraphicFramePr>
          <p:nvPr>
            <p:extLst>
              <p:ext uri="{D42A27DB-BD31-4B8C-83A1-F6EECF244321}">
                <p14:modId xmlns:p14="http://schemas.microsoft.com/office/powerpoint/2010/main" val="799512073"/>
              </p:ext>
            </p:extLst>
          </p:nvPr>
        </p:nvGraphicFramePr>
        <p:xfrm>
          <a:off x="114300" y="1386840"/>
          <a:ext cx="8915400" cy="4846320"/>
        </p:xfrm>
        <a:graphic>
          <a:graphicData uri="http://schemas.openxmlformats.org/drawingml/2006/table">
            <a:tbl>
              <a:tblPr firstRow="1" bandRow="1">
                <a:tableStyleId>{3B4B98B0-60AC-42C2-AFA5-B58CD77FA1E5}</a:tableStyleId>
              </a:tblPr>
              <a:tblGrid>
                <a:gridCol w="4495800">
                  <a:extLst>
                    <a:ext uri="{9D8B030D-6E8A-4147-A177-3AD203B41FA5}">
                      <a16:colId xmlns:a16="http://schemas.microsoft.com/office/drawing/2014/main" val="20000"/>
                    </a:ext>
                  </a:extLst>
                </a:gridCol>
                <a:gridCol w="4419600">
                  <a:extLst>
                    <a:ext uri="{9D8B030D-6E8A-4147-A177-3AD203B41FA5}">
                      <a16:colId xmlns:a16="http://schemas.microsoft.com/office/drawing/2014/main" val="20001"/>
                    </a:ext>
                  </a:extLst>
                </a:gridCol>
              </a:tblGrid>
              <a:tr h="348561">
                <a:tc>
                  <a:txBody>
                    <a:bodyPr/>
                    <a:lstStyle/>
                    <a:p>
                      <a:r>
                        <a:rPr lang="en-US" dirty="0" smtClean="0"/>
                        <a:t>More Centralization</a:t>
                      </a:r>
                      <a:endParaRPr lang="en-US" dirty="0"/>
                    </a:p>
                  </a:txBody>
                  <a:tcPr/>
                </a:tc>
                <a:tc>
                  <a:txBody>
                    <a:bodyPr/>
                    <a:lstStyle/>
                    <a:p>
                      <a:r>
                        <a:rPr lang="en-US" dirty="0" smtClean="0"/>
                        <a:t>More</a:t>
                      </a:r>
                      <a:r>
                        <a:rPr lang="en-US" baseline="0" dirty="0" smtClean="0"/>
                        <a:t> Decentralization</a:t>
                      </a:r>
                      <a:endParaRPr lang="en-US" dirty="0"/>
                    </a:p>
                  </a:txBody>
                  <a:tcPr/>
                </a:tc>
                <a:extLst>
                  <a:ext uri="{0D108BD9-81ED-4DB2-BD59-A6C34878D82A}">
                    <a16:rowId xmlns:a16="http://schemas.microsoft.com/office/drawing/2014/main" val="10000"/>
                  </a:ext>
                </a:extLst>
              </a:tr>
              <a:tr h="36308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Environment is stable.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Environment is complex, uncertain.</a:t>
                      </a:r>
                      <a:endParaRPr lang="en-US" dirty="0" smtClean="0"/>
                    </a:p>
                  </a:txBody>
                  <a:tcPr/>
                </a:tc>
                <a:extLst>
                  <a:ext uri="{0D108BD9-81ED-4DB2-BD59-A6C34878D82A}">
                    <a16:rowId xmlns:a16="http://schemas.microsoft.com/office/drawing/2014/main" val="10001"/>
                  </a:ext>
                </a:extLst>
              </a:tr>
              <a:tr h="871403">
                <a:tc>
                  <a:txBody>
                    <a:bodyPr/>
                    <a:lstStyle/>
                    <a:p>
                      <a:r>
                        <a:rPr lang="en-US" sz="1800" kern="1200" dirty="0" smtClean="0">
                          <a:solidFill>
                            <a:schemeClr val="tx1"/>
                          </a:solidFill>
                          <a:effectLst/>
                          <a:latin typeface="+mn-lt"/>
                          <a:ea typeface="+mn-ea"/>
                          <a:cs typeface="+mn-cs"/>
                        </a:rPr>
                        <a:t>Lower-level managers are not as capable or experienced at making decisions as upper-level managers.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Lower-level managers are capable and experienced at making decisions.</a:t>
                      </a:r>
                      <a:endParaRPr lang="en-US" dirty="0"/>
                    </a:p>
                  </a:txBody>
                  <a:tcPr/>
                </a:tc>
                <a:extLst>
                  <a:ext uri="{0D108BD9-81ED-4DB2-BD59-A6C34878D82A}">
                    <a16:rowId xmlns:a16="http://schemas.microsoft.com/office/drawing/2014/main" val="10002"/>
                  </a:ext>
                </a:extLst>
              </a:tr>
              <a:tr h="609982">
                <a:tc>
                  <a:txBody>
                    <a:bodyPr/>
                    <a:lstStyle/>
                    <a:p>
                      <a:r>
                        <a:rPr lang="en-US" sz="1800" kern="1200" dirty="0" smtClean="0">
                          <a:solidFill>
                            <a:schemeClr val="tx1"/>
                          </a:solidFill>
                          <a:effectLst/>
                          <a:latin typeface="+mn-lt"/>
                          <a:ea typeface="+mn-ea"/>
                          <a:cs typeface="+mn-cs"/>
                        </a:rPr>
                        <a:t>Lower-level managers do not want a say in decisions.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Lower-level managers want a voice in decisions.</a:t>
                      </a:r>
                      <a:endParaRPr lang="en-US" dirty="0" smtClean="0"/>
                    </a:p>
                  </a:txBody>
                  <a:tcPr/>
                </a:tc>
                <a:extLst>
                  <a:ext uri="{0D108BD9-81ED-4DB2-BD59-A6C34878D82A}">
                    <a16:rowId xmlns:a16="http://schemas.microsoft.com/office/drawing/2014/main" val="10003"/>
                  </a:ext>
                </a:extLst>
              </a:tr>
              <a:tr h="34856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Decisions are relatively minor.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Decisions are significant.</a:t>
                      </a:r>
                      <a:endParaRPr lang="en-US" dirty="0" smtClean="0"/>
                    </a:p>
                  </a:txBody>
                  <a:tcPr/>
                </a:tc>
                <a:extLst>
                  <a:ext uri="{0D108BD9-81ED-4DB2-BD59-A6C34878D82A}">
                    <a16:rowId xmlns:a16="http://schemas.microsoft.com/office/drawing/2014/main" val="10004"/>
                  </a:ext>
                </a:extLst>
              </a:tr>
              <a:tr h="609982">
                <a:tc>
                  <a:txBody>
                    <a:bodyPr/>
                    <a:lstStyle/>
                    <a:p>
                      <a:r>
                        <a:rPr lang="en-US" sz="1800" kern="1200" dirty="0" smtClean="0">
                          <a:solidFill>
                            <a:schemeClr val="tx1"/>
                          </a:solidFill>
                          <a:effectLst/>
                          <a:latin typeface="+mn-lt"/>
                          <a:ea typeface="+mn-ea"/>
                          <a:cs typeface="+mn-cs"/>
                        </a:rPr>
                        <a:t>Organization is facing a crisis or the risk of company failure.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Corporate culture is open to allowing managers a say in what happens.</a:t>
                      </a:r>
                      <a:endParaRPr lang="en-US" dirty="0" smtClean="0"/>
                    </a:p>
                  </a:txBody>
                  <a:tcPr/>
                </a:tc>
                <a:extLst>
                  <a:ext uri="{0D108BD9-81ED-4DB2-BD59-A6C34878D82A}">
                    <a16:rowId xmlns:a16="http://schemas.microsoft.com/office/drawing/2014/main" val="10005"/>
                  </a:ext>
                </a:extLst>
              </a:tr>
              <a:tr h="34856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Company is large.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Company is geographically dispersed.</a:t>
                      </a:r>
                    </a:p>
                  </a:txBody>
                  <a:tcPr/>
                </a:tc>
                <a:extLst>
                  <a:ext uri="{0D108BD9-81ED-4DB2-BD59-A6C34878D82A}">
                    <a16:rowId xmlns:a16="http://schemas.microsoft.com/office/drawing/2014/main" val="10006"/>
                  </a:ext>
                </a:extLst>
              </a:tr>
              <a:tr h="1132824">
                <a:tc>
                  <a:txBody>
                    <a:bodyPr/>
                    <a:lstStyle/>
                    <a:p>
                      <a:r>
                        <a:rPr lang="en-US" sz="1800" kern="1200" dirty="0" smtClean="0">
                          <a:solidFill>
                            <a:schemeClr val="tx1"/>
                          </a:solidFill>
                          <a:effectLst/>
                          <a:latin typeface="+mn-lt"/>
                          <a:ea typeface="+mn-ea"/>
                          <a:cs typeface="+mn-cs"/>
                        </a:rPr>
                        <a:t>Effective implementation of company strategies depends on managers retaining say over what happens.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Effective implementation of company strategies depends on managers having involvement and flexibility to make decisions.</a:t>
                      </a:r>
                      <a:endParaRPr lang="en-US" dirty="0" smtClean="0"/>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3015557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Content Placeholder 2"/>
          <p:cNvSpPr>
            <a:spLocks noGrp="1"/>
          </p:cNvSpPr>
          <p:nvPr>
            <p:ph idx="1"/>
          </p:nvPr>
        </p:nvSpPr>
        <p:spPr/>
        <p:txBody>
          <a:bodyPr/>
          <a:lstStyle/>
          <a:p>
            <a:pPr marL="0" indent="0">
              <a:buNone/>
            </a:pPr>
            <a:r>
              <a:rPr lang="cs-CZ" sz="2400" b="1" dirty="0" smtClean="0">
                <a:solidFill>
                  <a:srgbClr val="007FA3"/>
                </a:solidFill>
              </a:rPr>
              <a:t>11</a:t>
            </a:r>
            <a:r>
              <a:rPr lang="en-US" sz="2400" b="1" dirty="0" smtClean="0">
                <a:solidFill>
                  <a:srgbClr val="007FA3"/>
                </a:solidFill>
              </a:rPr>
              <a:t>.1 </a:t>
            </a:r>
            <a:r>
              <a:rPr lang="en-US" sz="2400" b="1" dirty="0">
                <a:latin typeface="Arial" pitchFamily="34" charset="0"/>
                <a:cs typeface="Arial" pitchFamily="34" charset="0"/>
              </a:rPr>
              <a:t>Describe </a:t>
            </a:r>
            <a:r>
              <a:rPr lang="en-US" sz="2400" dirty="0">
                <a:latin typeface="Arial" pitchFamily="34" charset="0"/>
                <a:cs typeface="Arial" pitchFamily="34" charset="0"/>
              </a:rPr>
              <a:t>six key elements in organizational design</a:t>
            </a:r>
            <a:r>
              <a:rPr lang="en-US" sz="2400" dirty="0" smtClean="0"/>
              <a:t>.</a:t>
            </a:r>
          </a:p>
          <a:p>
            <a:pPr marL="0" indent="0">
              <a:buNone/>
            </a:pPr>
            <a:r>
              <a:rPr lang="cs-CZ" sz="2400" b="1" dirty="0" smtClean="0">
                <a:solidFill>
                  <a:srgbClr val="007FA3"/>
                </a:solidFill>
              </a:rPr>
              <a:t>11</a:t>
            </a:r>
            <a:r>
              <a:rPr lang="en-US" sz="2400" b="1" dirty="0" smtClean="0">
                <a:solidFill>
                  <a:srgbClr val="007FA3"/>
                </a:solidFill>
              </a:rPr>
              <a:t>.2 </a:t>
            </a:r>
            <a:r>
              <a:rPr lang="en-US" sz="2400" b="1" dirty="0">
                <a:latin typeface="Arial" pitchFamily="34" charset="0"/>
                <a:cs typeface="Arial" pitchFamily="34" charset="0"/>
              </a:rPr>
              <a:t>Contrast </a:t>
            </a:r>
            <a:r>
              <a:rPr lang="en-US" sz="2400" dirty="0">
                <a:latin typeface="Arial" pitchFamily="34" charset="0"/>
                <a:cs typeface="Arial" pitchFamily="34" charset="0"/>
              </a:rPr>
              <a:t>mechanistic and organic structures</a:t>
            </a:r>
            <a:r>
              <a:rPr lang="en-US" sz="2400" dirty="0" smtClean="0"/>
              <a:t>.</a:t>
            </a:r>
          </a:p>
          <a:p>
            <a:pPr marL="658368" indent="-658368">
              <a:buNone/>
            </a:pPr>
            <a:r>
              <a:rPr lang="cs-CZ" sz="2400" b="1" dirty="0" smtClean="0">
                <a:solidFill>
                  <a:srgbClr val="007FA3"/>
                </a:solidFill>
              </a:rPr>
              <a:t>11</a:t>
            </a:r>
            <a:r>
              <a:rPr lang="en-US" sz="2400" b="1" dirty="0" smtClean="0">
                <a:solidFill>
                  <a:srgbClr val="007FA3"/>
                </a:solidFill>
              </a:rPr>
              <a:t>.3 </a:t>
            </a:r>
            <a:r>
              <a:rPr lang="en-US" sz="2400" b="1" dirty="0">
                <a:latin typeface="Arial" pitchFamily="34" charset="0"/>
                <a:cs typeface="Arial" pitchFamily="34" charset="0"/>
              </a:rPr>
              <a:t>Discuss </a:t>
            </a:r>
            <a:r>
              <a:rPr lang="en-US" sz="2400" dirty="0">
                <a:latin typeface="Arial" pitchFamily="34" charset="0"/>
                <a:cs typeface="Arial" pitchFamily="34" charset="0"/>
              </a:rPr>
              <a:t>the contingency factors that favor either the mechanistic model or the organic model of organizational design</a:t>
            </a:r>
            <a:r>
              <a:rPr lang="en-US" sz="2400" dirty="0" smtClean="0"/>
              <a:t>.</a:t>
            </a:r>
          </a:p>
          <a:p>
            <a:pPr marL="0" indent="0">
              <a:buNone/>
            </a:pPr>
            <a:r>
              <a:rPr lang="cs-CZ" sz="2400" b="1" dirty="0" smtClean="0">
                <a:solidFill>
                  <a:srgbClr val="007FA3"/>
                </a:solidFill>
              </a:rPr>
              <a:t>11</a:t>
            </a:r>
            <a:r>
              <a:rPr lang="en-US" sz="2400" b="1" dirty="0" smtClean="0">
                <a:solidFill>
                  <a:srgbClr val="007FA3"/>
                </a:solidFill>
              </a:rPr>
              <a:t>.4 </a:t>
            </a:r>
            <a:r>
              <a:rPr lang="en-US" sz="2400" b="1" dirty="0">
                <a:latin typeface="Arial" pitchFamily="34" charset="0"/>
                <a:cs typeface="Arial" pitchFamily="34" charset="0"/>
              </a:rPr>
              <a:t>Describe </a:t>
            </a:r>
            <a:r>
              <a:rPr lang="en-US" sz="2400" dirty="0">
                <a:latin typeface="Arial" pitchFamily="34" charset="0"/>
                <a:cs typeface="Arial" pitchFamily="34" charset="0"/>
              </a:rPr>
              <a:t>traditional organizational </a:t>
            </a:r>
            <a:r>
              <a:rPr lang="en-US" sz="2400" dirty="0" smtClean="0">
                <a:latin typeface="Arial" pitchFamily="34" charset="0"/>
                <a:cs typeface="Arial" pitchFamily="34" charset="0"/>
              </a:rPr>
              <a:t>design options.</a:t>
            </a:r>
          </a:p>
          <a:p>
            <a:pPr marL="0" indent="0">
              <a:buNone/>
            </a:pPr>
            <a:r>
              <a:rPr lang="cs-CZ" sz="2400" b="1" dirty="0" smtClean="0">
                <a:solidFill>
                  <a:srgbClr val="007FA3"/>
                </a:solidFill>
              </a:rPr>
              <a:t>11</a:t>
            </a:r>
            <a:r>
              <a:rPr lang="en-US" sz="2400" b="1" dirty="0" smtClean="0">
                <a:solidFill>
                  <a:srgbClr val="007FA3"/>
                </a:solidFill>
              </a:rPr>
              <a:t>.5 </a:t>
            </a:r>
            <a:r>
              <a:rPr lang="en-US" sz="2400" b="1" dirty="0" smtClean="0">
                <a:latin typeface="Arial" pitchFamily="34" charset="0"/>
                <a:cs typeface="Arial" pitchFamily="34" charset="0"/>
              </a:rPr>
              <a:t>Discuss </a:t>
            </a:r>
            <a:r>
              <a:rPr lang="en-US" sz="2400" dirty="0" smtClean="0">
                <a:latin typeface="Arial" pitchFamily="34" charset="0"/>
                <a:cs typeface="Arial" pitchFamily="34" charset="0"/>
              </a:rPr>
              <a:t>organizing flexibility in the twenty-first century.</a:t>
            </a:r>
          </a:p>
          <a:p>
            <a:pPr marL="658368" lvl="1" indent="0">
              <a:buNone/>
            </a:pPr>
            <a:r>
              <a:rPr lang="en-US" sz="2400" b="1" dirty="0" smtClean="0">
                <a:latin typeface="Arial" pitchFamily="34" charset="0"/>
                <a:cs typeface="Arial" pitchFamily="34" charset="0"/>
              </a:rPr>
              <a:t>Develop</a:t>
            </a:r>
            <a:r>
              <a:rPr lang="en-US" sz="2400" dirty="0" smtClean="0">
                <a:latin typeface="Arial" pitchFamily="34" charset="0"/>
                <a:cs typeface="Arial" pitchFamily="34" charset="0"/>
              </a:rPr>
              <a:t> </a:t>
            </a:r>
            <a:r>
              <a:rPr lang="en-US" sz="2400" b="1" dirty="0" smtClean="0">
                <a:latin typeface="Arial" pitchFamily="34" charset="0"/>
                <a:cs typeface="Arial" pitchFamily="34" charset="0"/>
              </a:rPr>
              <a:t>your skill </a:t>
            </a:r>
            <a:r>
              <a:rPr lang="en-US" sz="2400" dirty="0" smtClean="0">
                <a:latin typeface="Arial" pitchFamily="34" charset="0"/>
                <a:cs typeface="Arial" pitchFamily="34" charset="0"/>
              </a:rPr>
              <a:t>at acquiring and using power.</a:t>
            </a:r>
          </a:p>
          <a:p>
            <a:pPr marL="658368" lvl="1" indent="0">
              <a:buNone/>
            </a:pPr>
            <a:r>
              <a:rPr lang="en-US" sz="2400" b="1" dirty="0" smtClean="0">
                <a:latin typeface="Arial" pitchFamily="34" charset="0"/>
                <a:cs typeface="Arial" pitchFamily="34" charset="0"/>
              </a:rPr>
              <a:t>Know how </a:t>
            </a:r>
            <a:r>
              <a:rPr lang="en-US" sz="2400" dirty="0" smtClean="0">
                <a:latin typeface="Arial" pitchFamily="34" charset="0"/>
                <a:cs typeface="Arial" pitchFamily="34" charset="0"/>
              </a:rPr>
              <a:t>to stay connected and “in the loop” when working remotely.</a:t>
            </a:r>
            <a:endParaRPr lang="en-US" sz="2400" dirty="0" smtClean="0"/>
          </a:p>
        </p:txBody>
      </p:sp>
    </p:spTree>
    <p:extLst>
      <p:ext uri="{BB962C8B-B14F-4D97-AF65-F5344CB8AC3E}">
        <p14:creationId xmlns:p14="http://schemas.microsoft.com/office/powerpoint/2010/main" val="615602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Employee Empowerment</a:t>
            </a:r>
            <a:endParaRPr lang="en-US" dirty="0"/>
          </a:p>
        </p:txBody>
      </p:sp>
      <p:sp>
        <p:nvSpPr>
          <p:cNvPr id="3" name="Content Placeholder 2"/>
          <p:cNvSpPr>
            <a:spLocks noGrp="1"/>
          </p:cNvSpPr>
          <p:nvPr>
            <p:ph idx="1"/>
          </p:nvPr>
        </p:nvSpPr>
        <p:spPr/>
        <p:txBody>
          <a:bodyPr/>
          <a:lstStyle/>
          <a:p>
            <a:r>
              <a:rPr lang="en-US" sz="2800" b="1" dirty="0" smtClean="0"/>
              <a:t>Employee empowerment</a:t>
            </a:r>
            <a:r>
              <a:rPr lang="en-US" sz="2800" dirty="0" smtClean="0"/>
              <a:t>: giving </a:t>
            </a:r>
            <a:r>
              <a:rPr lang="en-US" sz="2800" dirty="0"/>
              <a:t>employees more authority (power) to make </a:t>
            </a:r>
            <a:r>
              <a:rPr lang="en-US" sz="2800" dirty="0" smtClean="0"/>
              <a:t>decisions</a:t>
            </a:r>
          </a:p>
        </p:txBody>
      </p:sp>
    </p:spTree>
    <p:extLst>
      <p:ext uri="{BB962C8B-B14F-4D97-AF65-F5344CB8AC3E}">
        <p14:creationId xmlns:p14="http://schemas.microsoft.com/office/powerpoint/2010/main" val="6106051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Formalization</a:t>
            </a:r>
            <a:endParaRPr lang="en-US" dirty="0"/>
          </a:p>
        </p:txBody>
      </p:sp>
      <p:sp>
        <p:nvSpPr>
          <p:cNvPr id="3" name="Content Placeholder 2"/>
          <p:cNvSpPr>
            <a:spLocks noGrp="1"/>
          </p:cNvSpPr>
          <p:nvPr>
            <p:ph idx="1"/>
          </p:nvPr>
        </p:nvSpPr>
        <p:spPr/>
        <p:txBody>
          <a:bodyPr/>
          <a:lstStyle/>
          <a:p>
            <a:r>
              <a:rPr lang="en-US" sz="2800" b="1" dirty="0" smtClean="0"/>
              <a:t>Formalization</a:t>
            </a:r>
            <a:r>
              <a:rPr lang="en-US" sz="2800" dirty="0" smtClean="0"/>
              <a:t>: how </a:t>
            </a:r>
            <a:r>
              <a:rPr lang="en-US" sz="2800" dirty="0"/>
              <a:t>standardized an organization’s jobs are and the extent to which employee behavior is guided by rules and </a:t>
            </a:r>
            <a:r>
              <a:rPr lang="en-US" sz="2800" dirty="0" smtClean="0"/>
              <a:t>procedures</a:t>
            </a:r>
          </a:p>
        </p:txBody>
      </p:sp>
    </p:spTree>
    <p:extLst>
      <p:ext uri="{BB962C8B-B14F-4D97-AF65-F5344CB8AC3E}">
        <p14:creationId xmlns:p14="http://schemas.microsoft.com/office/powerpoint/2010/main" val="9943340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Mechanistic and Organic Structures</a:t>
            </a:r>
            <a:endParaRPr lang="en-US" dirty="0"/>
          </a:p>
        </p:txBody>
      </p:sp>
      <p:sp>
        <p:nvSpPr>
          <p:cNvPr id="3" name="Content Placeholder 2"/>
          <p:cNvSpPr>
            <a:spLocks noGrp="1"/>
          </p:cNvSpPr>
          <p:nvPr>
            <p:ph idx="1"/>
          </p:nvPr>
        </p:nvSpPr>
        <p:spPr/>
        <p:txBody>
          <a:bodyPr/>
          <a:lstStyle/>
          <a:p>
            <a:r>
              <a:rPr lang="en-US" sz="2800" b="1" dirty="0" smtClean="0"/>
              <a:t>Mechanistic organization</a:t>
            </a:r>
            <a:r>
              <a:rPr lang="en-US" sz="2800" dirty="0" smtClean="0"/>
              <a:t>: an </a:t>
            </a:r>
            <a:r>
              <a:rPr lang="en-US" sz="2800" dirty="0"/>
              <a:t>organizational design that’s rigid and tightly </a:t>
            </a:r>
            <a:r>
              <a:rPr lang="en-US" sz="2800" dirty="0" smtClean="0"/>
              <a:t>controlled</a:t>
            </a:r>
          </a:p>
          <a:p>
            <a:r>
              <a:rPr lang="en-US" sz="2800" b="1" dirty="0" smtClean="0"/>
              <a:t>Organic organization</a:t>
            </a:r>
            <a:r>
              <a:rPr lang="en-US" sz="2800" dirty="0" smtClean="0"/>
              <a:t>: an </a:t>
            </a:r>
            <a:r>
              <a:rPr lang="en-US" sz="2800" dirty="0"/>
              <a:t>organizational design that’s highly adaptive and </a:t>
            </a:r>
            <a:r>
              <a:rPr lang="en-US" sz="2800" dirty="0" smtClean="0"/>
              <a:t>flexible</a:t>
            </a:r>
          </a:p>
        </p:txBody>
      </p:sp>
    </p:spTree>
    <p:extLst>
      <p:ext uri="{BB962C8B-B14F-4D97-AF65-F5344CB8AC3E}">
        <p14:creationId xmlns:p14="http://schemas.microsoft.com/office/powerpoint/2010/main" val="1002772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Exhibit </a:t>
            </a:r>
            <a:r>
              <a:rPr lang="cs-CZ" dirty="0" smtClean="0"/>
              <a:t>11</a:t>
            </a:r>
            <a:r>
              <a:rPr lang="en-US" dirty="0" smtClean="0"/>
              <a:t>-6</a:t>
            </a:r>
            <a:br>
              <a:rPr lang="en-US" dirty="0" smtClean="0"/>
            </a:br>
            <a:r>
              <a:rPr lang="en-US" dirty="0" smtClean="0"/>
              <a:t>Mechanistic Versus Organic Organizations</a:t>
            </a:r>
            <a:endParaRPr lang="en-US" dirty="0"/>
          </a:p>
        </p:txBody>
      </p:sp>
      <p:graphicFrame>
        <p:nvGraphicFramePr>
          <p:cNvPr id="5" name="Table 4" descr="Headers: Mechanistic, Organic"/>
          <p:cNvGraphicFramePr>
            <a:graphicFrameLocks noGrp="1"/>
          </p:cNvGraphicFramePr>
          <p:nvPr>
            <p:extLst>
              <p:ext uri="{D42A27DB-BD31-4B8C-83A1-F6EECF244321}">
                <p14:modId xmlns:p14="http://schemas.microsoft.com/office/powerpoint/2010/main" val="1152908292"/>
              </p:ext>
            </p:extLst>
          </p:nvPr>
        </p:nvGraphicFramePr>
        <p:xfrm>
          <a:off x="1104900" y="1965961"/>
          <a:ext cx="6934200" cy="2682239"/>
        </p:xfrm>
        <a:graphic>
          <a:graphicData uri="http://schemas.openxmlformats.org/drawingml/2006/table">
            <a:tbl>
              <a:tblPr firstRow="1" bandRow="1">
                <a:tableStyleId>{3B4B98B0-60AC-42C2-AFA5-B58CD77FA1E5}</a:tableStyleId>
              </a:tblPr>
              <a:tblGrid>
                <a:gridCol w="3297420">
                  <a:extLst>
                    <a:ext uri="{9D8B030D-6E8A-4147-A177-3AD203B41FA5}">
                      <a16:colId xmlns:a16="http://schemas.microsoft.com/office/drawing/2014/main" val="20000"/>
                    </a:ext>
                  </a:extLst>
                </a:gridCol>
                <a:gridCol w="3636780">
                  <a:extLst>
                    <a:ext uri="{9D8B030D-6E8A-4147-A177-3AD203B41FA5}">
                      <a16:colId xmlns:a16="http://schemas.microsoft.com/office/drawing/2014/main" val="20001"/>
                    </a:ext>
                  </a:extLst>
                </a:gridCol>
              </a:tblGrid>
              <a:tr h="367850">
                <a:tc>
                  <a:txBody>
                    <a:bodyPr/>
                    <a:lstStyle/>
                    <a:p>
                      <a:r>
                        <a:rPr lang="en-US" dirty="0" smtClean="0"/>
                        <a:t>Mechanistic</a:t>
                      </a:r>
                      <a:endParaRPr lang="en-US" dirty="0"/>
                    </a:p>
                  </a:txBody>
                  <a:tcPr/>
                </a:tc>
                <a:tc>
                  <a:txBody>
                    <a:bodyPr/>
                    <a:lstStyle/>
                    <a:p>
                      <a:r>
                        <a:rPr lang="en-US" dirty="0" smtClean="0"/>
                        <a:t>Organic</a:t>
                      </a:r>
                      <a:endParaRPr lang="en-US" dirty="0"/>
                    </a:p>
                  </a:txBody>
                  <a:tcPr/>
                </a:tc>
                <a:extLst>
                  <a:ext uri="{0D108BD9-81ED-4DB2-BD59-A6C34878D82A}">
                    <a16:rowId xmlns:a16="http://schemas.microsoft.com/office/drawing/2014/main" val="10000"/>
                  </a:ext>
                </a:extLst>
              </a:tr>
              <a:tr h="383177">
                <a:tc>
                  <a:txBody>
                    <a:bodyPr/>
                    <a:lstStyle/>
                    <a:p>
                      <a:r>
                        <a:rPr lang="en-US" sz="1800" kern="1200" dirty="0" smtClean="0">
                          <a:solidFill>
                            <a:schemeClr val="tx1"/>
                          </a:solidFill>
                          <a:effectLst/>
                          <a:latin typeface="+mn-lt"/>
                          <a:ea typeface="+mn-ea"/>
                          <a:cs typeface="+mn-cs"/>
                        </a:rPr>
                        <a:t>High specialization</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Cross-functional teams</a:t>
                      </a:r>
                      <a:endParaRPr lang="en-US" dirty="0" smtClean="0"/>
                    </a:p>
                  </a:txBody>
                  <a:tcPr/>
                </a:tc>
                <a:extLst>
                  <a:ext uri="{0D108BD9-81ED-4DB2-BD59-A6C34878D82A}">
                    <a16:rowId xmlns:a16="http://schemas.microsoft.com/office/drawing/2014/main" val="10001"/>
                  </a:ext>
                </a:extLst>
              </a:tr>
              <a:tr h="413831">
                <a:tc>
                  <a:txBody>
                    <a:bodyPr/>
                    <a:lstStyle/>
                    <a:p>
                      <a:r>
                        <a:rPr lang="en-US" sz="1800" kern="1200" dirty="0" smtClean="0">
                          <a:solidFill>
                            <a:schemeClr val="tx1"/>
                          </a:solidFill>
                          <a:effectLst/>
                          <a:latin typeface="+mn-lt"/>
                          <a:ea typeface="+mn-ea"/>
                          <a:cs typeface="+mn-cs"/>
                        </a:rPr>
                        <a:t>Rigid departmentalization</a:t>
                      </a:r>
                      <a:endParaRPr lang="en-US" dirty="0"/>
                    </a:p>
                  </a:txBody>
                  <a:tcPr/>
                </a:tc>
                <a:tc>
                  <a:txBody>
                    <a:bodyPr/>
                    <a:lstStyle/>
                    <a:p>
                      <a:r>
                        <a:rPr lang="en-US" sz="1800" kern="1200" dirty="0" smtClean="0">
                          <a:solidFill>
                            <a:schemeClr val="tx1"/>
                          </a:solidFill>
                          <a:effectLst/>
                          <a:latin typeface="+mn-lt"/>
                          <a:ea typeface="+mn-ea"/>
                          <a:cs typeface="+mn-cs"/>
                        </a:rPr>
                        <a:t>Cross-hierarchical teams</a:t>
                      </a:r>
                      <a:endParaRPr lang="en-US" dirty="0" smtClean="0"/>
                    </a:p>
                  </a:txBody>
                  <a:tcPr/>
                </a:tc>
                <a:extLst>
                  <a:ext uri="{0D108BD9-81ED-4DB2-BD59-A6C34878D82A}">
                    <a16:rowId xmlns:a16="http://schemas.microsoft.com/office/drawing/2014/main" val="10002"/>
                  </a:ext>
                </a:extLst>
              </a:tr>
              <a:tr h="383177">
                <a:tc>
                  <a:txBody>
                    <a:bodyPr/>
                    <a:lstStyle/>
                    <a:p>
                      <a:r>
                        <a:rPr lang="en-US" sz="1800" kern="1200" dirty="0" smtClean="0">
                          <a:solidFill>
                            <a:schemeClr val="tx1"/>
                          </a:solidFill>
                          <a:effectLst/>
                          <a:latin typeface="+mn-lt"/>
                          <a:ea typeface="+mn-ea"/>
                          <a:cs typeface="+mn-cs"/>
                        </a:rPr>
                        <a:t>Clear chain of command</a:t>
                      </a:r>
                      <a:endParaRPr lang="en-US" dirty="0"/>
                    </a:p>
                  </a:txBody>
                  <a:tcPr/>
                </a:tc>
                <a:tc>
                  <a:txBody>
                    <a:bodyPr/>
                    <a:lstStyle/>
                    <a:p>
                      <a:r>
                        <a:rPr lang="en-US" sz="1800" kern="1200" dirty="0" smtClean="0">
                          <a:solidFill>
                            <a:schemeClr val="tx1"/>
                          </a:solidFill>
                          <a:effectLst/>
                          <a:latin typeface="+mn-lt"/>
                          <a:ea typeface="+mn-ea"/>
                          <a:cs typeface="+mn-cs"/>
                        </a:rPr>
                        <a:t>Free flow of information</a:t>
                      </a:r>
                      <a:endParaRPr lang="en-US" dirty="0"/>
                    </a:p>
                  </a:txBody>
                  <a:tcPr/>
                </a:tc>
                <a:extLst>
                  <a:ext uri="{0D108BD9-81ED-4DB2-BD59-A6C34878D82A}">
                    <a16:rowId xmlns:a16="http://schemas.microsoft.com/office/drawing/2014/main" val="10003"/>
                  </a:ext>
                </a:extLst>
              </a:tr>
              <a:tr h="367850">
                <a:tc>
                  <a:txBody>
                    <a:bodyPr/>
                    <a:lstStyle/>
                    <a:p>
                      <a:r>
                        <a:rPr lang="en-US" sz="1800" kern="1200" dirty="0" smtClean="0">
                          <a:solidFill>
                            <a:schemeClr val="tx1"/>
                          </a:solidFill>
                          <a:effectLst/>
                          <a:latin typeface="+mn-lt"/>
                          <a:ea typeface="+mn-ea"/>
                          <a:cs typeface="+mn-cs"/>
                        </a:rPr>
                        <a:t>Narrow spans of control</a:t>
                      </a:r>
                      <a:endParaRPr lang="en-US" dirty="0"/>
                    </a:p>
                  </a:txBody>
                  <a:tcPr/>
                </a:tc>
                <a:tc>
                  <a:txBody>
                    <a:bodyPr/>
                    <a:lstStyle/>
                    <a:p>
                      <a:r>
                        <a:rPr lang="en-US" sz="1800" kern="1200" dirty="0" smtClean="0">
                          <a:solidFill>
                            <a:schemeClr val="tx1"/>
                          </a:solidFill>
                          <a:effectLst/>
                          <a:latin typeface="+mn-lt"/>
                          <a:ea typeface="+mn-ea"/>
                          <a:cs typeface="+mn-cs"/>
                        </a:rPr>
                        <a:t>Wide spans of control</a:t>
                      </a:r>
                      <a:endParaRPr lang="en-US" dirty="0"/>
                    </a:p>
                  </a:txBody>
                  <a:tcPr/>
                </a:tc>
                <a:extLst>
                  <a:ext uri="{0D108BD9-81ED-4DB2-BD59-A6C34878D82A}">
                    <a16:rowId xmlns:a16="http://schemas.microsoft.com/office/drawing/2014/main" val="10004"/>
                  </a:ext>
                </a:extLst>
              </a:tr>
              <a:tr h="398504">
                <a:tc>
                  <a:txBody>
                    <a:bodyPr/>
                    <a:lstStyle/>
                    <a:p>
                      <a:r>
                        <a:rPr lang="en-US" sz="1800" kern="1200" dirty="0" smtClean="0">
                          <a:solidFill>
                            <a:schemeClr val="tx1"/>
                          </a:solidFill>
                          <a:effectLst/>
                          <a:latin typeface="+mn-lt"/>
                          <a:ea typeface="+mn-ea"/>
                          <a:cs typeface="+mn-cs"/>
                        </a:rPr>
                        <a:t>Centralization</a:t>
                      </a:r>
                      <a:endParaRPr lang="en-US" dirty="0"/>
                    </a:p>
                  </a:txBody>
                  <a:tcPr/>
                </a:tc>
                <a:tc>
                  <a:txBody>
                    <a:bodyPr/>
                    <a:lstStyle/>
                    <a:p>
                      <a:r>
                        <a:rPr lang="en-US" sz="1800" kern="1200" dirty="0" smtClean="0">
                          <a:solidFill>
                            <a:schemeClr val="tx1"/>
                          </a:solidFill>
                          <a:effectLst/>
                          <a:latin typeface="+mn-lt"/>
                          <a:ea typeface="+mn-ea"/>
                          <a:cs typeface="+mn-cs"/>
                        </a:rPr>
                        <a:t>Decentralization</a:t>
                      </a:r>
                      <a:endParaRPr lang="en-US" dirty="0"/>
                    </a:p>
                  </a:txBody>
                  <a:tcPr/>
                </a:tc>
                <a:extLst>
                  <a:ext uri="{0D108BD9-81ED-4DB2-BD59-A6C34878D82A}">
                    <a16:rowId xmlns:a16="http://schemas.microsoft.com/office/drawing/2014/main" val="10005"/>
                  </a:ext>
                </a:extLst>
              </a:tr>
              <a:tr h="367850">
                <a:tc>
                  <a:txBody>
                    <a:bodyPr/>
                    <a:lstStyle/>
                    <a:p>
                      <a:r>
                        <a:rPr lang="en-US" sz="1800" kern="1200" dirty="0" smtClean="0">
                          <a:solidFill>
                            <a:schemeClr val="tx1"/>
                          </a:solidFill>
                          <a:effectLst/>
                          <a:latin typeface="+mn-lt"/>
                          <a:ea typeface="+mn-ea"/>
                          <a:cs typeface="+mn-cs"/>
                        </a:rPr>
                        <a:t>High formalization</a:t>
                      </a:r>
                      <a:endParaRPr lang="en-US" dirty="0"/>
                    </a:p>
                  </a:txBody>
                  <a:tcPr/>
                </a:tc>
                <a:tc>
                  <a:txBody>
                    <a:bodyPr/>
                    <a:lstStyle/>
                    <a:p>
                      <a:r>
                        <a:rPr lang="en-US" sz="1800" kern="1200" dirty="0" smtClean="0">
                          <a:solidFill>
                            <a:schemeClr val="tx1"/>
                          </a:solidFill>
                          <a:effectLst/>
                          <a:latin typeface="+mn-lt"/>
                          <a:ea typeface="+mn-ea"/>
                          <a:cs typeface="+mn-cs"/>
                        </a:rPr>
                        <a:t>Low formalization</a:t>
                      </a:r>
                      <a:endParaRPr lang="en-US" dirty="0"/>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8691620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Strategy and Structure</a:t>
            </a:r>
            <a:endParaRPr lang="en-US" dirty="0"/>
          </a:p>
        </p:txBody>
      </p:sp>
      <p:sp>
        <p:nvSpPr>
          <p:cNvPr id="3" name="Content Placeholder 2"/>
          <p:cNvSpPr>
            <a:spLocks noGrp="1"/>
          </p:cNvSpPr>
          <p:nvPr>
            <p:ph idx="1"/>
          </p:nvPr>
        </p:nvSpPr>
        <p:spPr/>
        <p:txBody>
          <a:bodyPr/>
          <a:lstStyle/>
          <a:p>
            <a:r>
              <a:rPr lang="en-US" sz="2800" dirty="0"/>
              <a:t>An organization’s structure should facilitate goal achievement. Because goals are an </a:t>
            </a:r>
            <a:r>
              <a:rPr lang="en-US" sz="2800" dirty="0" smtClean="0"/>
              <a:t>important </a:t>
            </a:r>
            <a:r>
              <a:rPr lang="en-US" sz="2800" dirty="0"/>
              <a:t>part of the organization’s strategies, it’s only logical that strategy and structure are closely </a:t>
            </a:r>
            <a:r>
              <a:rPr lang="en-US" sz="2800" dirty="0" smtClean="0"/>
              <a:t>linked.</a:t>
            </a:r>
          </a:p>
        </p:txBody>
      </p:sp>
    </p:spTree>
    <p:extLst>
      <p:ext uri="{BB962C8B-B14F-4D97-AF65-F5344CB8AC3E}">
        <p14:creationId xmlns:p14="http://schemas.microsoft.com/office/powerpoint/2010/main" val="4548269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Size and Structure</a:t>
            </a:r>
            <a:endParaRPr lang="en-US" dirty="0"/>
          </a:p>
        </p:txBody>
      </p:sp>
      <p:sp>
        <p:nvSpPr>
          <p:cNvPr id="3" name="Content Placeholder 2"/>
          <p:cNvSpPr>
            <a:spLocks noGrp="1"/>
          </p:cNvSpPr>
          <p:nvPr>
            <p:ph idx="1"/>
          </p:nvPr>
        </p:nvSpPr>
        <p:spPr/>
        <p:txBody>
          <a:bodyPr/>
          <a:lstStyle/>
          <a:p>
            <a:r>
              <a:rPr lang="en-US" sz="2800" dirty="0"/>
              <a:t>There’s considerable evidence that an organization’s size </a:t>
            </a:r>
            <a:r>
              <a:rPr lang="en-US" sz="2800" dirty="0" smtClean="0"/>
              <a:t>affects </a:t>
            </a:r>
            <a:r>
              <a:rPr lang="en-US" sz="2800" dirty="0"/>
              <a:t>its </a:t>
            </a:r>
            <a:r>
              <a:rPr lang="en-US" sz="2800" dirty="0" smtClean="0"/>
              <a:t>structure, but </a:t>
            </a:r>
            <a:r>
              <a:rPr lang="en-US" sz="2800" dirty="0"/>
              <a:t>once an organization grows past a certain size, size has less </a:t>
            </a:r>
            <a:r>
              <a:rPr lang="en-US" sz="2800" dirty="0" smtClean="0"/>
              <a:t>influence on </a:t>
            </a:r>
            <a:r>
              <a:rPr lang="en-US" sz="2800" dirty="0"/>
              <a:t>structure</a:t>
            </a:r>
            <a:r>
              <a:rPr lang="en-US" sz="2800" dirty="0" smtClean="0"/>
              <a:t>.</a:t>
            </a:r>
          </a:p>
        </p:txBody>
      </p:sp>
    </p:spTree>
    <p:extLst>
      <p:ext uri="{BB962C8B-B14F-4D97-AF65-F5344CB8AC3E}">
        <p14:creationId xmlns:p14="http://schemas.microsoft.com/office/powerpoint/2010/main" val="1622279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Technology and Structure</a:t>
            </a:r>
            <a:endParaRPr lang="en-US" dirty="0"/>
          </a:p>
        </p:txBody>
      </p:sp>
      <p:sp>
        <p:nvSpPr>
          <p:cNvPr id="3" name="Content Placeholder 2"/>
          <p:cNvSpPr>
            <a:spLocks noGrp="1"/>
          </p:cNvSpPr>
          <p:nvPr>
            <p:ph idx="1"/>
          </p:nvPr>
        </p:nvSpPr>
        <p:spPr/>
        <p:txBody>
          <a:bodyPr/>
          <a:lstStyle/>
          <a:p>
            <a:r>
              <a:rPr lang="en-US" sz="2800" b="1" dirty="0" smtClean="0"/>
              <a:t>Unit production</a:t>
            </a:r>
            <a:r>
              <a:rPr lang="en-US" sz="2800" dirty="0" smtClean="0"/>
              <a:t>: </a:t>
            </a:r>
            <a:r>
              <a:rPr lang="en-US" sz="2800" dirty="0"/>
              <a:t>t</a:t>
            </a:r>
            <a:r>
              <a:rPr lang="en-US" sz="2800" dirty="0" smtClean="0"/>
              <a:t>he </a:t>
            </a:r>
            <a:r>
              <a:rPr lang="en-US" sz="2800" dirty="0"/>
              <a:t>production of items in units or small </a:t>
            </a:r>
            <a:r>
              <a:rPr lang="en-US" sz="2800" dirty="0" smtClean="0"/>
              <a:t>batches</a:t>
            </a:r>
          </a:p>
          <a:p>
            <a:r>
              <a:rPr lang="en-US" sz="2800" b="1" dirty="0" smtClean="0"/>
              <a:t>Mass production</a:t>
            </a:r>
            <a:r>
              <a:rPr lang="en-US" sz="2800" dirty="0" smtClean="0"/>
              <a:t>: </a:t>
            </a:r>
            <a:r>
              <a:rPr lang="en-US" sz="2800" dirty="0"/>
              <a:t>t</a:t>
            </a:r>
            <a:r>
              <a:rPr lang="en-US" sz="2800" dirty="0" smtClean="0"/>
              <a:t>he </a:t>
            </a:r>
            <a:r>
              <a:rPr lang="en-US" sz="2800" dirty="0"/>
              <a:t>production of items in large </a:t>
            </a:r>
            <a:r>
              <a:rPr lang="en-US" sz="2800" dirty="0" smtClean="0"/>
              <a:t>batches</a:t>
            </a:r>
          </a:p>
          <a:p>
            <a:r>
              <a:rPr lang="en-US" sz="2800" b="1" dirty="0" smtClean="0"/>
              <a:t>Process production</a:t>
            </a:r>
            <a:r>
              <a:rPr lang="en-US" sz="2800" dirty="0" smtClean="0"/>
              <a:t>: </a:t>
            </a:r>
            <a:r>
              <a:rPr lang="en-US" sz="2800" dirty="0"/>
              <a:t>t</a:t>
            </a:r>
            <a:r>
              <a:rPr lang="en-US" sz="2800" dirty="0" smtClean="0"/>
              <a:t>he </a:t>
            </a:r>
            <a:r>
              <a:rPr lang="en-US" sz="2800" dirty="0"/>
              <a:t>production of items in continuous </a:t>
            </a:r>
            <a:r>
              <a:rPr lang="en-US" sz="2800" dirty="0" smtClean="0"/>
              <a:t>processes</a:t>
            </a:r>
          </a:p>
        </p:txBody>
      </p:sp>
    </p:spTree>
    <p:extLst>
      <p:ext uri="{BB962C8B-B14F-4D97-AF65-F5344CB8AC3E}">
        <p14:creationId xmlns:p14="http://schemas.microsoft.com/office/powerpoint/2010/main" val="14908704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Exhibit </a:t>
            </a:r>
            <a:r>
              <a:rPr lang="cs-CZ" dirty="0" smtClean="0"/>
              <a:t>11</a:t>
            </a:r>
            <a:r>
              <a:rPr lang="en-US" dirty="0" smtClean="0"/>
              <a:t>-7</a:t>
            </a:r>
            <a:br>
              <a:rPr lang="en-US" dirty="0" smtClean="0"/>
            </a:br>
            <a:r>
              <a:rPr lang="en-US" dirty="0" smtClean="0"/>
              <a:t>Mechanistic Versus Organic Organizations</a:t>
            </a:r>
            <a:endParaRPr lang="en-US" dirty="0"/>
          </a:p>
        </p:txBody>
      </p:sp>
      <p:graphicFrame>
        <p:nvGraphicFramePr>
          <p:cNvPr id="6" name="Table 5" descr="Headers: Unit Production, Mass Production, Process Production"/>
          <p:cNvGraphicFramePr>
            <a:graphicFrameLocks noGrp="1"/>
          </p:cNvGraphicFramePr>
          <p:nvPr>
            <p:extLst>
              <p:ext uri="{D42A27DB-BD31-4B8C-83A1-F6EECF244321}">
                <p14:modId xmlns:p14="http://schemas.microsoft.com/office/powerpoint/2010/main" val="691789276"/>
              </p:ext>
            </p:extLst>
          </p:nvPr>
        </p:nvGraphicFramePr>
        <p:xfrm>
          <a:off x="152400" y="1726980"/>
          <a:ext cx="8839200" cy="3911820"/>
        </p:xfrm>
        <a:graphic>
          <a:graphicData uri="http://schemas.openxmlformats.org/drawingml/2006/table">
            <a:tbl>
              <a:tblPr firstRow="1" bandRow="1">
                <a:tableStyleId>{3B4B98B0-60AC-42C2-AFA5-B58CD77FA1E5}</a:tableStyleId>
              </a:tblPr>
              <a:tblGrid>
                <a:gridCol w="2057400">
                  <a:extLst>
                    <a:ext uri="{9D8B030D-6E8A-4147-A177-3AD203B41FA5}">
                      <a16:colId xmlns:a16="http://schemas.microsoft.com/office/drawing/2014/main" val="20000"/>
                    </a:ext>
                  </a:extLst>
                </a:gridCol>
                <a:gridCol w="2286000">
                  <a:extLst>
                    <a:ext uri="{9D8B030D-6E8A-4147-A177-3AD203B41FA5}">
                      <a16:colId xmlns:a16="http://schemas.microsoft.com/office/drawing/2014/main" val="20001"/>
                    </a:ext>
                  </a:extLst>
                </a:gridCol>
                <a:gridCol w="2514600">
                  <a:extLst>
                    <a:ext uri="{9D8B030D-6E8A-4147-A177-3AD203B41FA5}">
                      <a16:colId xmlns:a16="http://schemas.microsoft.com/office/drawing/2014/main" val="20002"/>
                    </a:ext>
                  </a:extLst>
                </a:gridCol>
                <a:gridCol w="1981200">
                  <a:extLst>
                    <a:ext uri="{9D8B030D-6E8A-4147-A177-3AD203B41FA5}">
                      <a16:colId xmlns:a16="http://schemas.microsoft.com/office/drawing/2014/main" val="20003"/>
                    </a:ext>
                  </a:extLst>
                </a:gridCol>
              </a:tblGrid>
              <a:tr h="782364">
                <a:tc>
                  <a:txBody>
                    <a:bodyPr/>
                    <a:lstStyle/>
                    <a:p>
                      <a:r>
                        <a:rPr lang="en-US" dirty="0" smtClean="0">
                          <a:solidFill>
                            <a:schemeClr val="bg1"/>
                          </a:solidFill>
                        </a:rPr>
                        <a:t>blank</a:t>
                      </a:r>
                      <a:endParaRPr lang="en-US" dirty="0">
                        <a:solidFill>
                          <a:schemeClr val="bg1"/>
                        </a:solidFill>
                      </a:endParaRPr>
                    </a:p>
                  </a:txBody>
                  <a:tcPr/>
                </a:tc>
                <a:tc>
                  <a:txBody>
                    <a:bodyPr/>
                    <a:lstStyle/>
                    <a:p>
                      <a:r>
                        <a:rPr lang="en-US" dirty="0" smtClean="0"/>
                        <a:t>Unit Production</a:t>
                      </a:r>
                      <a:endParaRPr lang="en-US" dirty="0"/>
                    </a:p>
                  </a:txBody>
                  <a:tcPr/>
                </a:tc>
                <a:tc>
                  <a:txBody>
                    <a:bodyPr/>
                    <a:lstStyle/>
                    <a:p>
                      <a:r>
                        <a:rPr lang="en-US" dirty="0" smtClean="0"/>
                        <a:t>Mass Production</a:t>
                      </a:r>
                      <a:endParaRPr lang="en-US" dirty="0"/>
                    </a:p>
                  </a:txBody>
                  <a:tcPr/>
                </a:tc>
                <a:tc>
                  <a:txBody>
                    <a:bodyPr/>
                    <a:lstStyle/>
                    <a:p>
                      <a:r>
                        <a:rPr lang="en-US" dirty="0" smtClean="0"/>
                        <a:t>Process Production</a:t>
                      </a:r>
                      <a:endParaRPr lang="en-US" dirty="0"/>
                    </a:p>
                  </a:txBody>
                  <a:tcPr/>
                </a:tc>
                <a:extLst>
                  <a:ext uri="{0D108BD9-81ED-4DB2-BD59-A6C34878D82A}">
                    <a16:rowId xmlns:a16="http://schemas.microsoft.com/office/drawing/2014/main" val="10000"/>
                  </a:ext>
                </a:extLst>
              </a:tr>
              <a:tr h="782364">
                <a:tc>
                  <a:txBody>
                    <a:bodyPr/>
                    <a:lstStyle/>
                    <a:p>
                      <a:r>
                        <a:rPr lang="en-US" dirty="0" smtClean="0"/>
                        <a:t>Structural characteristics:</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Low vertical differentiation</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Moderate vertical differentiation</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High vertical differentiation</a:t>
                      </a:r>
                      <a:endParaRPr lang="en-US" dirty="0" smtClean="0"/>
                    </a:p>
                  </a:txBody>
                  <a:tcPr/>
                </a:tc>
                <a:extLst>
                  <a:ext uri="{0D108BD9-81ED-4DB2-BD59-A6C34878D82A}">
                    <a16:rowId xmlns:a16="http://schemas.microsoft.com/office/drawing/2014/main" val="10001"/>
                  </a:ext>
                </a:extLst>
              </a:tr>
              <a:tr h="782364">
                <a:tc>
                  <a:txBody>
                    <a:bodyPr/>
                    <a:lstStyle/>
                    <a:p>
                      <a:r>
                        <a:rPr lang="en-US" dirty="0" smtClean="0">
                          <a:solidFill>
                            <a:schemeClr val="bg1"/>
                          </a:solidFill>
                        </a:rPr>
                        <a:t>blank</a:t>
                      </a:r>
                      <a:endParaRPr lang="en-US" dirty="0">
                        <a:solidFill>
                          <a:schemeClr val="bg1"/>
                        </a:solidFill>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Low horizontal differentiation</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High horizontal differentiation</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Low horizontal differentiation</a:t>
                      </a:r>
                      <a:endParaRPr lang="en-US" dirty="0" smtClean="0"/>
                    </a:p>
                  </a:txBody>
                  <a:tcPr/>
                </a:tc>
                <a:extLst>
                  <a:ext uri="{0D108BD9-81ED-4DB2-BD59-A6C34878D82A}">
                    <a16:rowId xmlns:a16="http://schemas.microsoft.com/office/drawing/2014/main" val="10002"/>
                  </a:ext>
                </a:extLst>
              </a:tr>
              <a:tr h="782364">
                <a:tc>
                  <a:txBody>
                    <a:bodyPr/>
                    <a:lstStyle/>
                    <a:p>
                      <a:r>
                        <a:rPr lang="en-US" dirty="0" smtClean="0">
                          <a:solidFill>
                            <a:srgbClr val="DBD6E8"/>
                          </a:solidFill>
                        </a:rPr>
                        <a:t>blank</a:t>
                      </a:r>
                      <a:endParaRPr lang="en-US" dirty="0">
                        <a:solidFill>
                          <a:srgbClr val="DBD6E8"/>
                        </a:solidFill>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Low formalization</a:t>
                      </a:r>
                      <a:endParaRPr lang="en-US" dirty="0"/>
                    </a:p>
                  </a:txBody>
                  <a:tcPr/>
                </a:tc>
                <a:tc>
                  <a:txBody>
                    <a:bodyPr/>
                    <a:lstStyle/>
                    <a:p>
                      <a:r>
                        <a:rPr lang="en-US" dirty="0" smtClean="0"/>
                        <a:t>High formalization</a:t>
                      </a:r>
                      <a:endParaRPr lang="en-US" dirty="0"/>
                    </a:p>
                  </a:txBody>
                  <a:tcPr/>
                </a:tc>
                <a:tc>
                  <a:txBody>
                    <a:bodyPr/>
                    <a:lstStyle/>
                    <a:p>
                      <a:r>
                        <a:rPr lang="en-US" dirty="0" smtClean="0"/>
                        <a:t>Low formalization</a:t>
                      </a:r>
                      <a:endParaRPr lang="en-US" dirty="0"/>
                    </a:p>
                  </a:txBody>
                  <a:tcPr/>
                </a:tc>
                <a:extLst>
                  <a:ext uri="{0D108BD9-81ED-4DB2-BD59-A6C34878D82A}">
                    <a16:rowId xmlns:a16="http://schemas.microsoft.com/office/drawing/2014/main" val="10003"/>
                  </a:ext>
                </a:extLst>
              </a:tr>
              <a:tr h="782364">
                <a:tc>
                  <a:txBody>
                    <a:bodyPr/>
                    <a:lstStyle/>
                    <a:p>
                      <a:r>
                        <a:rPr lang="en-US" dirty="0" smtClean="0"/>
                        <a:t>Most effective structure:</a:t>
                      </a:r>
                      <a:endParaRPr lang="en-US" dirty="0"/>
                    </a:p>
                  </a:txBody>
                  <a:tcPr/>
                </a:tc>
                <a:tc>
                  <a:txBody>
                    <a:bodyPr/>
                    <a:lstStyle/>
                    <a:p>
                      <a:r>
                        <a:rPr lang="en-US" dirty="0" smtClean="0"/>
                        <a:t>Organic</a:t>
                      </a:r>
                      <a:endParaRPr lang="en-US" dirty="0"/>
                    </a:p>
                  </a:txBody>
                  <a:tcPr/>
                </a:tc>
                <a:tc>
                  <a:txBody>
                    <a:bodyPr/>
                    <a:lstStyle/>
                    <a:p>
                      <a:r>
                        <a:rPr lang="en-US" dirty="0" smtClean="0"/>
                        <a:t>Mechanistic</a:t>
                      </a:r>
                      <a:endParaRPr lang="en-US" dirty="0"/>
                    </a:p>
                  </a:txBody>
                  <a:tcPr/>
                </a:tc>
                <a:tc>
                  <a:txBody>
                    <a:bodyPr/>
                    <a:lstStyle/>
                    <a:p>
                      <a:r>
                        <a:rPr lang="en-US" dirty="0" smtClean="0"/>
                        <a:t>Organic</a:t>
                      </a:r>
                      <a:endParaRPr lang="en-US"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0917295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Environmental Uncertainty and Structure</a:t>
            </a:r>
            <a:endParaRPr lang="en-US" dirty="0"/>
          </a:p>
        </p:txBody>
      </p:sp>
      <p:sp>
        <p:nvSpPr>
          <p:cNvPr id="3" name="Content Placeholder 2"/>
          <p:cNvSpPr>
            <a:spLocks noGrp="1"/>
          </p:cNvSpPr>
          <p:nvPr>
            <p:ph idx="1"/>
          </p:nvPr>
        </p:nvSpPr>
        <p:spPr/>
        <p:txBody>
          <a:bodyPr/>
          <a:lstStyle/>
          <a:p>
            <a:r>
              <a:rPr lang="en-US" sz="2800" dirty="0"/>
              <a:t>In stable and simple environments, mechanistic designs can be more </a:t>
            </a:r>
            <a:r>
              <a:rPr lang="en-US" sz="2800" dirty="0" smtClean="0"/>
              <a:t>effective.</a:t>
            </a:r>
          </a:p>
          <a:p>
            <a:r>
              <a:rPr lang="en-US" sz="2800" dirty="0" smtClean="0"/>
              <a:t>The </a:t>
            </a:r>
            <a:r>
              <a:rPr lang="en-US" sz="2800" dirty="0"/>
              <a:t>greater the uncertainty, the more an organization needs the </a:t>
            </a:r>
            <a:r>
              <a:rPr lang="en-US" sz="2800" dirty="0" smtClean="0"/>
              <a:t>flexibility </a:t>
            </a:r>
            <a:r>
              <a:rPr lang="en-US" sz="2800" dirty="0"/>
              <a:t>of an organic </a:t>
            </a:r>
            <a:r>
              <a:rPr lang="en-US" sz="2800" dirty="0" smtClean="0"/>
              <a:t>design.</a:t>
            </a:r>
          </a:p>
        </p:txBody>
      </p:sp>
    </p:spTree>
    <p:extLst>
      <p:ext uri="{BB962C8B-B14F-4D97-AF65-F5344CB8AC3E}">
        <p14:creationId xmlns:p14="http://schemas.microsoft.com/office/powerpoint/2010/main" val="20790030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Traditional Organizational Design Options</a:t>
            </a:r>
            <a:endParaRPr lang="en-US" dirty="0"/>
          </a:p>
        </p:txBody>
      </p:sp>
      <p:sp>
        <p:nvSpPr>
          <p:cNvPr id="3" name="Content Placeholder 2"/>
          <p:cNvSpPr>
            <a:spLocks noGrp="1"/>
          </p:cNvSpPr>
          <p:nvPr>
            <p:ph idx="1"/>
          </p:nvPr>
        </p:nvSpPr>
        <p:spPr/>
        <p:txBody>
          <a:bodyPr/>
          <a:lstStyle/>
          <a:p>
            <a:r>
              <a:rPr lang="en-US" sz="2800" b="1" dirty="0" smtClean="0"/>
              <a:t>Simple structure</a:t>
            </a:r>
            <a:r>
              <a:rPr lang="en-US" sz="2800" dirty="0" smtClean="0"/>
              <a:t>: an </a:t>
            </a:r>
            <a:r>
              <a:rPr lang="en-US" sz="2800" dirty="0"/>
              <a:t>organizational design with little departmentalization, wide spans of control, centralized authority, and little formalization </a:t>
            </a:r>
            <a:endParaRPr lang="en-US" sz="2800" dirty="0" smtClean="0"/>
          </a:p>
          <a:p>
            <a:r>
              <a:rPr lang="en-US" sz="2800" b="1" dirty="0" smtClean="0"/>
              <a:t>Functional structure</a:t>
            </a:r>
            <a:r>
              <a:rPr lang="en-US" sz="2800" dirty="0" smtClean="0"/>
              <a:t>: an </a:t>
            </a:r>
            <a:r>
              <a:rPr lang="en-US" sz="2800" dirty="0"/>
              <a:t>organizational design that groups together similar or related occupational specialties </a:t>
            </a:r>
          </a:p>
          <a:p>
            <a:r>
              <a:rPr lang="en-US" sz="2800" b="1" dirty="0" smtClean="0"/>
              <a:t>Divisional structure</a:t>
            </a:r>
            <a:r>
              <a:rPr lang="en-US" sz="2800" dirty="0" smtClean="0"/>
              <a:t>: an </a:t>
            </a:r>
            <a:r>
              <a:rPr lang="en-US" sz="2800" dirty="0"/>
              <a:t>organizational structure made up of separate, semiautonomous units or </a:t>
            </a:r>
            <a:r>
              <a:rPr lang="en-US" sz="2800" dirty="0" smtClean="0"/>
              <a:t>divisions</a:t>
            </a:r>
          </a:p>
        </p:txBody>
      </p:sp>
    </p:spTree>
    <p:extLst>
      <p:ext uri="{BB962C8B-B14F-4D97-AF65-F5344CB8AC3E}">
        <p14:creationId xmlns:p14="http://schemas.microsoft.com/office/powerpoint/2010/main" val="1803432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Elements of Organizational Design</a:t>
            </a:r>
            <a:endParaRPr lang="en-US" dirty="0"/>
          </a:p>
        </p:txBody>
      </p:sp>
      <p:sp>
        <p:nvSpPr>
          <p:cNvPr id="3" name="Content Placeholder 2"/>
          <p:cNvSpPr>
            <a:spLocks noGrp="1"/>
          </p:cNvSpPr>
          <p:nvPr>
            <p:ph idx="1"/>
          </p:nvPr>
        </p:nvSpPr>
        <p:spPr/>
        <p:txBody>
          <a:bodyPr/>
          <a:lstStyle/>
          <a:p>
            <a:r>
              <a:rPr lang="en-US" sz="2800" b="1" dirty="0" smtClean="0"/>
              <a:t>Organizing</a:t>
            </a:r>
            <a:r>
              <a:rPr lang="en-US" sz="2800" dirty="0" smtClean="0"/>
              <a:t>: </a:t>
            </a:r>
            <a:r>
              <a:rPr lang="en-US" sz="2800" dirty="0"/>
              <a:t>m</a:t>
            </a:r>
            <a:r>
              <a:rPr lang="en-US" sz="2800" dirty="0" smtClean="0"/>
              <a:t>anagement </a:t>
            </a:r>
            <a:r>
              <a:rPr lang="en-US" sz="2800" dirty="0"/>
              <a:t>function that involves arranging and structuring work to accomplish the organization’s </a:t>
            </a:r>
            <a:r>
              <a:rPr lang="en-US" sz="2800" dirty="0" smtClean="0"/>
              <a:t>goals</a:t>
            </a:r>
          </a:p>
          <a:p>
            <a:r>
              <a:rPr lang="en-US" sz="2800" b="1" dirty="0" smtClean="0"/>
              <a:t>Organizational structure</a:t>
            </a:r>
            <a:r>
              <a:rPr lang="en-US" sz="2800" dirty="0" smtClean="0"/>
              <a:t>: </a:t>
            </a:r>
            <a:r>
              <a:rPr lang="en-US" sz="2800" dirty="0"/>
              <a:t>t</a:t>
            </a:r>
            <a:r>
              <a:rPr lang="en-US" sz="2800" dirty="0" smtClean="0"/>
              <a:t>he formal arrangement </a:t>
            </a:r>
            <a:r>
              <a:rPr lang="en-US" sz="2800" dirty="0"/>
              <a:t>of jobs within an </a:t>
            </a:r>
            <a:r>
              <a:rPr lang="en-US" sz="2800" dirty="0" smtClean="0"/>
              <a:t>organization</a:t>
            </a:r>
          </a:p>
          <a:p>
            <a:r>
              <a:rPr lang="en-US" sz="2800" b="1" dirty="0" smtClean="0"/>
              <a:t>Organizational chart</a:t>
            </a:r>
            <a:r>
              <a:rPr lang="en-US" sz="2800" dirty="0" smtClean="0"/>
              <a:t>: t</a:t>
            </a:r>
            <a:r>
              <a:rPr lang="en-US" sz="2800" dirty="0"/>
              <a:t>he visual representation of an organization’s </a:t>
            </a:r>
            <a:r>
              <a:rPr lang="en-US" sz="2800" dirty="0" smtClean="0"/>
              <a:t>structure</a:t>
            </a:r>
          </a:p>
          <a:p>
            <a:r>
              <a:rPr lang="en-US" sz="2800" b="1" dirty="0" smtClean="0"/>
              <a:t>Organizational design</a:t>
            </a:r>
            <a:r>
              <a:rPr lang="en-US" sz="2800" dirty="0" smtClean="0"/>
              <a:t>: creating </a:t>
            </a:r>
            <a:r>
              <a:rPr lang="en-US" sz="2800" dirty="0"/>
              <a:t>or changing an organization’s </a:t>
            </a:r>
            <a:r>
              <a:rPr lang="en-US" sz="2800" dirty="0" smtClean="0"/>
              <a:t>structure</a:t>
            </a:r>
          </a:p>
        </p:txBody>
      </p:sp>
    </p:spTree>
    <p:extLst>
      <p:ext uri="{BB962C8B-B14F-4D97-AF65-F5344CB8AC3E}">
        <p14:creationId xmlns:p14="http://schemas.microsoft.com/office/powerpoint/2010/main" val="8114496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Exhibit </a:t>
            </a:r>
            <a:r>
              <a:rPr lang="cs-CZ" sz="3200" dirty="0" smtClean="0"/>
              <a:t>11</a:t>
            </a:r>
            <a:r>
              <a:rPr lang="en-US" sz="3200" dirty="0" smtClean="0"/>
              <a:t>-8</a:t>
            </a:r>
            <a:br>
              <a:rPr lang="en-US" sz="3200" dirty="0" smtClean="0"/>
            </a:br>
            <a:r>
              <a:rPr lang="en-US" sz="3200" dirty="0" smtClean="0"/>
              <a:t>Traditional Organizational Designs</a:t>
            </a:r>
            <a:endParaRPr lang="en-US" sz="3200" dirty="0"/>
          </a:p>
        </p:txBody>
      </p:sp>
      <p:pic>
        <p:nvPicPr>
          <p:cNvPr id="7" name="Picture 6" descr="The top row of the figure shows Simple Structure. The seocnd row shows Functional Structure. The bottom row shows Divisional Structure. The left column lists strengths for each type of structure. The right column lists the weaknesses for each type of structure."/>
          <p:cNvPicPr>
            <a:picLocks noChangeAspect="1"/>
          </p:cNvPicPr>
          <p:nvPr/>
        </p:nvPicPr>
        <p:blipFill>
          <a:blip r:embed="rId3" cstate="print"/>
          <a:stretch>
            <a:fillRect/>
          </a:stretch>
        </p:blipFill>
        <p:spPr>
          <a:xfrm>
            <a:off x="1211000" y="1252407"/>
            <a:ext cx="6722000" cy="4480210"/>
          </a:xfrm>
          <a:prstGeom prst="rect">
            <a:avLst/>
          </a:prstGeom>
        </p:spPr>
      </p:pic>
      <p:sp>
        <p:nvSpPr>
          <p:cNvPr id="3" name="Text Placeholder 2" descr="Figure is titled Members at Each Level. It shows two triangles on a grid showing organizational levels from 1 (highest) to 7 (lowest). The first triangle assumes a span of 4. Each row from 1 through 7 is labeled: 1; 4; 16; 64; 256; 1,024; and 4,096. The text beneath says that the number of employees for a span of 4 is 4,096 and the number of managers (levels 1-6) is 1,365. The second triangle assumes a span of 8. Each row from 1 through 5 is labeled: 1; 8; 64; 512; and 4,096. The text beneath says that the number of employees for a span of 8 is 4,096 and the number of managers (level 1-4) is 585."/>
          <p:cNvSpPr>
            <a:spLocks noGrp="1"/>
          </p:cNvSpPr>
          <p:nvPr>
            <p:ph type="body" sz="quarter" idx="13"/>
          </p:nvPr>
        </p:nvSpPr>
        <p:spPr/>
        <p:txBody>
          <a:bodyPr/>
          <a:lstStyle/>
          <a:p>
            <a:r>
              <a:rPr lang="en-US" sz="1600" dirty="0"/>
              <a:t>A summary of the strengths and weaknesses of each type of organizational design can be found in Exhibit 11-8</a:t>
            </a:r>
            <a:r>
              <a:rPr lang="en-US" sz="1600" dirty="0" smtClean="0"/>
              <a:t>.</a:t>
            </a:r>
            <a:endParaRPr lang="en-US" sz="1600" dirty="0"/>
          </a:p>
        </p:txBody>
      </p:sp>
    </p:spTree>
    <p:extLst>
      <p:ext uri="{BB962C8B-B14F-4D97-AF65-F5344CB8AC3E}">
        <p14:creationId xmlns:p14="http://schemas.microsoft.com/office/powerpoint/2010/main" val="17703140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Team Structures</a:t>
            </a:r>
            <a:endParaRPr lang="en-US" dirty="0"/>
          </a:p>
        </p:txBody>
      </p:sp>
      <p:sp>
        <p:nvSpPr>
          <p:cNvPr id="3" name="Content Placeholder 2"/>
          <p:cNvSpPr>
            <a:spLocks noGrp="1"/>
          </p:cNvSpPr>
          <p:nvPr>
            <p:ph idx="1"/>
          </p:nvPr>
        </p:nvSpPr>
        <p:spPr/>
        <p:txBody>
          <a:bodyPr/>
          <a:lstStyle/>
          <a:p>
            <a:r>
              <a:rPr lang="en-US" sz="2800" b="1" dirty="0" smtClean="0"/>
              <a:t>Team structure</a:t>
            </a:r>
            <a:r>
              <a:rPr lang="en-US" sz="2800" dirty="0" smtClean="0"/>
              <a:t>: an </a:t>
            </a:r>
            <a:r>
              <a:rPr lang="en-US" sz="2800" dirty="0"/>
              <a:t>organizational structure in which the entire organization is made up of work </a:t>
            </a:r>
            <a:r>
              <a:rPr lang="en-US" sz="2800" dirty="0" smtClean="0"/>
              <a:t>teams</a:t>
            </a:r>
          </a:p>
        </p:txBody>
      </p:sp>
    </p:spTree>
    <p:extLst>
      <p:ext uri="{BB962C8B-B14F-4D97-AF65-F5344CB8AC3E}">
        <p14:creationId xmlns:p14="http://schemas.microsoft.com/office/powerpoint/2010/main" val="16136814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Matrix and Project Structures</a:t>
            </a:r>
            <a:endParaRPr lang="en-US" dirty="0"/>
          </a:p>
        </p:txBody>
      </p:sp>
      <p:sp>
        <p:nvSpPr>
          <p:cNvPr id="3" name="Content Placeholder 2"/>
          <p:cNvSpPr>
            <a:spLocks noGrp="1"/>
          </p:cNvSpPr>
          <p:nvPr>
            <p:ph idx="1"/>
          </p:nvPr>
        </p:nvSpPr>
        <p:spPr/>
        <p:txBody>
          <a:bodyPr/>
          <a:lstStyle/>
          <a:p>
            <a:r>
              <a:rPr lang="en-US" sz="2800" b="1" dirty="0" smtClean="0"/>
              <a:t>Matrix structure</a:t>
            </a:r>
            <a:r>
              <a:rPr lang="en-US" sz="2800" dirty="0" smtClean="0"/>
              <a:t>: an </a:t>
            </a:r>
            <a:r>
              <a:rPr lang="en-US" sz="2800" dirty="0"/>
              <a:t>organizational structure that assigns specialists from </a:t>
            </a:r>
            <a:r>
              <a:rPr lang="en-US" sz="2800" dirty="0" smtClean="0"/>
              <a:t>different </a:t>
            </a:r>
            <a:r>
              <a:rPr lang="en-US" sz="2800" dirty="0"/>
              <a:t>functional departments to work on one or more </a:t>
            </a:r>
            <a:r>
              <a:rPr lang="en-US" sz="2800" dirty="0" smtClean="0"/>
              <a:t>projects</a:t>
            </a:r>
            <a:endParaRPr lang="en-US" sz="2800" dirty="0"/>
          </a:p>
          <a:p>
            <a:r>
              <a:rPr lang="en-US" sz="2800" b="1" dirty="0" smtClean="0"/>
              <a:t>Project structure</a:t>
            </a:r>
            <a:r>
              <a:rPr lang="en-US" sz="2800" dirty="0" smtClean="0"/>
              <a:t>: an </a:t>
            </a:r>
            <a:r>
              <a:rPr lang="en-US" sz="2800" dirty="0"/>
              <a:t>organizational structure in which employees continuously work on </a:t>
            </a:r>
            <a:r>
              <a:rPr lang="en-US" sz="2800" dirty="0" smtClean="0"/>
              <a:t>projects</a:t>
            </a:r>
          </a:p>
        </p:txBody>
      </p:sp>
    </p:spTree>
    <p:extLst>
      <p:ext uri="{BB962C8B-B14F-4D97-AF65-F5344CB8AC3E}">
        <p14:creationId xmlns:p14="http://schemas.microsoft.com/office/powerpoint/2010/main" val="15964992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Exhibit </a:t>
            </a:r>
            <a:r>
              <a:rPr lang="cs-CZ" dirty="0" smtClean="0"/>
              <a:t>11</a:t>
            </a:r>
            <a:r>
              <a:rPr lang="en-US" dirty="0" smtClean="0"/>
              <a:t>-9</a:t>
            </a:r>
            <a:br>
              <a:rPr lang="en-US" dirty="0" smtClean="0"/>
            </a:br>
            <a:r>
              <a:rPr lang="en-US" dirty="0" smtClean="0"/>
              <a:t>Example of a Matrix Organization</a:t>
            </a:r>
            <a:endParaRPr lang="en-US" dirty="0"/>
          </a:p>
        </p:txBody>
      </p:sp>
      <p:pic>
        <p:nvPicPr>
          <p:cNvPr id="5" name="Picture 4" descr="Figure shows a row of six boxes, labeled R&amp;D, Marketing, Customer Service (CS), Human Resources (HR), Finance, and Information Systems (IS). Beneath each, and connected to it by a line, is a column of three boxes, labled as a group of that department. A horizontal column on the left is composed of three boxes labeled Product 1, Product 2, and Product 3. Each is connected by a line to the horizontal row of boxes across from it.  "/>
          <p:cNvPicPr>
            <a:picLocks noChangeAspect="1"/>
          </p:cNvPicPr>
          <p:nvPr/>
        </p:nvPicPr>
        <p:blipFill>
          <a:blip r:embed="rId3" cstate="print"/>
          <a:stretch>
            <a:fillRect/>
          </a:stretch>
        </p:blipFill>
        <p:spPr>
          <a:xfrm>
            <a:off x="228600" y="1981200"/>
            <a:ext cx="8686800" cy="2697308"/>
          </a:xfrm>
          <a:prstGeom prst="rect">
            <a:avLst/>
          </a:prstGeom>
        </p:spPr>
      </p:pic>
      <p:sp>
        <p:nvSpPr>
          <p:cNvPr id="3" name="Text Placeholder 2" descr="Figure is titled Members at Each Level. It shows two triangles on a grid showing organizational levels from 1 (highest) to 7 (lowest). The first triangle assumes a span of 4. Each row from 1 through 7 is labeled: 1; 4; 16; 64; 256; 1,024; and 4,096. The text beneath says that the number of employees for a span of 4 is 4,096 and the number of managers (levels 1-6) is 1,365. The second triangle assumes a span of 8. Each row from 1 through 5 is labeled: 1; 8; 64; 512; and 4,096. The text beneath says that the number of employees for a span of 8 is 4,096 and the number of managers (level 1-4) is 585."/>
          <p:cNvSpPr>
            <a:spLocks noGrp="1"/>
          </p:cNvSpPr>
          <p:nvPr>
            <p:ph type="body" sz="quarter" idx="13"/>
          </p:nvPr>
        </p:nvSpPr>
        <p:spPr/>
        <p:txBody>
          <a:bodyPr/>
          <a:lstStyle/>
          <a:p>
            <a:r>
              <a:rPr lang="en-US" sz="1600" dirty="0" smtClean="0"/>
              <a:t>Exhibit 11-9 shows an example of a matrix organization.</a:t>
            </a:r>
            <a:endParaRPr lang="en-US" sz="1600" dirty="0"/>
          </a:p>
        </p:txBody>
      </p:sp>
    </p:spTree>
    <p:extLst>
      <p:ext uri="{BB962C8B-B14F-4D97-AF65-F5344CB8AC3E}">
        <p14:creationId xmlns:p14="http://schemas.microsoft.com/office/powerpoint/2010/main" val="4550852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Boundaryless Organization</a:t>
            </a:r>
            <a:endParaRPr lang="en-US" dirty="0"/>
          </a:p>
        </p:txBody>
      </p:sp>
      <p:sp>
        <p:nvSpPr>
          <p:cNvPr id="3" name="Content Placeholder 2"/>
          <p:cNvSpPr>
            <a:spLocks noGrp="1"/>
          </p:cNvSpPr>
          <p:nvPr>
            <p:ph idx="1"/>
          </p:nvPr>
        </p:nvSpPr>
        <p:spPr/>
        <p:txBody>
          <a:bodyPr/>
          <a:lstStyle/>
          <a:p>
            <a:r>
              <a:rPr lang="en-US" sz="2800" b="1" dirty="0" smtClean="0"/>
              <a:t>Boundaryless organization</a:t>
            </a:r>
            <a:r>
              <a:rPr lang="en-US" sz="2800" dirty="0" smtClean="0"/>
              <a:t>: an organization whose design is not defined by, or limited to, the horizontal, vertical, or external boundaries imposed by a predefined structure</a:t>
            </a:r>
          </a:p>
          <a:p>
            <a:r>
              <a:rPr lang="en-US" sz="2800" b="1" dirty="0" smtClean="0"/>
              <a:t>Virtual organization</a:t>
            </a:r>
            <a:r>
              <a:rPr lang="en-US" sz="2800" dirty="0" smtClean="0"/>
              <a:t>: an organization that consists of a small core of full-time employees and outside specialists temporarily hired as needed to work on projects</a:t>
            </a:r>
          </a:p>
        </p:txBody>
      </p:sp>
    </p:spTree>
    <p:extLst>
      <p:ext uri="{BB962C8B-B14F-4D97-AF65-F5344CB8AC3E}">
        <p14:creationId xmlns:p14="http://schemas.microsoft.com/office/powerpoint/2010/main" val="16640110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 Forces</a:t>
            </a:r>
            <a:endParaRPr lang="en-US" dirty="0"/>
          </a:p>
        </p:txBody>
      </p:sp>
      <p:sp>
        <p:nvSpPr>
          <p:cNvPr id="3" name="Content Placeholder 2"/>
          <p:cNvSpPr>
            <a:spLocks noGrp="1"/>
          </p:cNvSpPr>
          <p:nvPr>
            <p:ph idx="1"/>
          </p:nvPr>
        </p:nvSpPr>
        <p:spPr/>
        <p:txBody>
          <a:bodyPr/>
          <a:lstStyle/>
          <a:p>
            <a:r>
              <a:rPr lang="en-US" sz="2800" b="1" dirty="0" smtClean="0"/>
              <a:t>Task force (or ad hoc committee)</a:t>
            </a:r>
            <a:r>
              <a:rPr lang="en-US" sz="2800" dirty="0" smtClean="0"/>
              <a:t>: a </a:t>
            </a:r>
            <a:r>
              <a:rPr lang="en-US" sz="2800" dirty="0"/>
              <a:t>temporary committee or team formed to tackle a </a:t>
            </a:r>
            <a:r>
              <a:rPr lang="en-US" sz="2800" dirty="0" smtClean="0"/>
              <a:t>specific </a:t>
            </a:r>
            <a:r>
              <a:rPr lang="en-US" sz="2800" dirty="0"/>
              <a:t>short-term problem </a:t>
            </a:r>
            <a:r>
              <a:rPr lang="en-US" sz="2800" dirty="0" smtClean="0"/>
              <a:t>affecting </a:t>
            </a:r>
            <a:r>
              <a:rPr lang="en-US" sz="2800" dirty="0"/>
              <a:t>several </a:t>
            </a:r>
            <a:r>
              <a:rPr lang="en-US" sz="2800" dirty="0" smtClean="0"/>
              <a:t>departments</a:t>
            </a:r>
          </a:p>
          <a:p>
            <a:r>
              <a:rPr lang="en-US" sz="2800" b="1" dirty="0" smtClean="0"/>
              <a:t>Open innovation</a:t>
            </a:r>
            <a:r>
              <a:rPr lang="en-US" sz="2800" dirty="0" smtClean="0"/>
              <a:t>: </a:t>
            </a:r>
            <a:r>
              <a:rPr lang="en-US" sz="2800" dirty="0"/>
              <a:t>o</a:t>
            </a:r>
            <a:r>
              <a:rPr lang="en-US" sz="2800" dirty="0" smtClean="0"/>
              <a:t>pening </a:t>
            </a:r>
            <a:r>
              <a:rPr lang="en-US" sz="2800" dirty="0"/>
              <a:t>up the search for new ideas beyond the organization’s boundaries and allowing innovations to easily transfer inward and </a:t>
            </a:r>
            <a:r>
              <a:rPr lang="en-US" sz="2800" dirty="0" smtClean="0"/>
              <a:t>outward</a:t>
            </a:r>
          </a:p>
        </p:txBody>
      </p:sp>
    </p:spTree>
    <p:extLst>
      <p:ext uri="{BB962C8B-B14F-4D97-AF65-F5344CB8AC3E}">
        <p14:creationId xmlns:p14="http://schemas.microsoft.com/office/powerpoint/2010/main" val="14123156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Exhibit </a:t>
            </a:r>
            <a:r>
              <a:rPr lang="cs-CZ" sz="3200" dirty="0" smtClean="0"/>
              <a:t>11</a:t>
            </a:r>
            <a:r>
              <a:rPr lang="en-US" sz="3200" dirty="0" smtClean="0"/>
              <a:t>-10</a:t>
            </a:r>
            <a:br>
              <a:rPr lang="en-US" sz="3200" dirty="0" smtClean="0"/>
            </a:br>
            <a:r>
              <a:rPr lang="en-US" sz="3200" dirty="0" smtClean="0"/>
              <a:t>Benefits and Drawbacks of Open Innovation</a:t>
            </a:r>
            <a:endParaRPr lang="en-US" sz="3200" dirty="0"/>
          </a:p>
        </p:txBody>
      </p:sp>
      <p:graphicFrame>
        <p:nvGraphicFramePr>
          <p:cNvPr id="6" name="Table 5" descr="Headers: Benefits, Drawbacks"/>
          <p:cNvGraphicFramePr>
            <a:graphicFrameLocks noGrp="1"/>
          </p:cNvGraphicFramePr>
          <p:nvPr>
            <p:extLst>
              <p:ext uri="{D42A27DB-BD31-4B8C-83A1-F6EECF244321}">
                <p14:modId xmlns:p14="http://schemas.microsoft.com/office/powerpoint/2010/main" val="3216813831"/>
              </p:ext>
            </p:extLst>
          </p:nvPr>
        </p:nvGraphicFramePr>
        <p:xfrm>
          <a:off x="266700" y="1800014"/>
          <a:ext cx="8610600" cy="3083559"/>
        </p:xfrm>
        <a:graphic>
          <a:graphicData uri="http://schemas.openxmlformats.org/drawingml/2006/table">
            <a:tbl>
              <a:tblPr firstRow="1" bandRow="1">
                <a:tableStyleId>{3B4B98B0-60AC-42C2-AFA5-B58CD77FA1E5}</a:tableStyleId>
              </a:tblPr>
              <a:tblGrid>
                <a:gridCol w="4572000">
                  <a:extLst>
                    <a:ext uri="{9D8B030D-6E8A-4147-A177-3AD203B41FA5}">
                      <a16:colId xmlns:a16="http://schemas.microsoft.com/office/drawing/2014/main" val="20000"/>
                    </a:ext>
                  </a:extLst>
                </a:gridCol>
                <a:gridCol w="4038600">
                  <a:extLst>
                    <a:ext uri="{9D8B030D-6E8A-4147-A177-3AD203B41FA5}">
                      <a16:colId xmlns:a16="http://schemas.microsoft.com/office/drawing/2014/main" val="20001"/>
                    </a:ext>
                  </a:extLst>
                </a:gridCol>
              </a:tblGrid>
              <a:tr h="387773">
                <a:tc>
                  <a:txBody>
                    <a:bodyPr/>
                    <a:lstStyle/>
                    <a:p>
                      <a:r>
                        <a:rPr lang="en-US" dirty="0" smtClean="0"/>
                        <a:t>Benefits</a:t>
                      </a:r>
                      <a:endParaRPr lang="en-US" dirty="0"/>
                    </a:p>
                  </a:txBody>
                  <a:tcPr/>
                </a:tc>
                <a:tc>
                  <a:txBody>
                    <a:bodyPr/>
                    <a:lstStyle/>
                    <a:p>
                      <a:r>
                        <a:rPr lang="en-US" dirty="0" smtClean="0"/>
                        <a:t>Drawbacks</a:t>
                      </a:r>
                      <a:endParaRPr lang="en-US" dirty="0"/>
                    </a:p>
                  </a:txBody>
                  <a:tcPr/>
                </a:tc>
                <a:extLst>
                  <a:ext uri="{0D108BD9-81ED-4DB2-BD59-A6C34878D82A}">
                    <a16:rowId xmlns:a16="http://schemas.microsoft.com/office/drawing/2014/main" val="10000"/>
                  </a:ext>
                </a:extLst>
              </a:tr>
              <a:tr h="38777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Gives customers what they want—a voice</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High demands of managing the process</a:t>
                      </a:r>
                      <a:endParaRPr lang="en-US" dirty="0" smtClean="0"/>
                    </a:p>
                  </a:txBody>
                  <a:tcPr/>
                </a:tc>
                <a:extLst>
                  <a:ext uri="{0D108BD9-81ED-4DB2-BD59-A6C34878D82A}">
                    <a16:rowId xmlns:a16="http://schemas.microsoft.com/office/drawing/2014/main" val="10001"/>
                  </a:ext>
                </a:extLst>
              </a:tr>
              <a:tr h="38777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Allows organizations to respond to complex problems</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Extensive support needed</a:t>
                      </a:r>
                      <a:endParaRPr lang="en-US" dirty="0" smtClean="0"/>
                    </a:p>
                  </a:txBody>
                  <a:tcPr/>
                </a:tc>
                <a:extLst>
                  <a:ext uri="{0D108BD9-81ED-4DB2-BD59-A6C34878D82A}">
                    <a16:rowId xmlns:a16="http://schemas.microsoft.com/office/drawing/2014/main" val="10002"/>
                  </a:ext>
                </a:extLst>
              </a:tr>
              <a:tr h="38777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Nurtures internal and external relationships</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Cultural challenges</a:t>
                      </a:r>
                      <a:endParaRPr lang="en-US" dirty="0" smtClean="0"/>
                    </a:p>
                  </a:txBody>
                  <a:tcPr/>
                </a:tc>
                <a:extLst>
                  <a:ext uri="{0D108BD9-81ED-4DB2-BD59-A6C34878D82A}">
                    <a16:rowId xmlns:a16="http://schemas.microsoft.com/office/drawing/2014/main" val="10003"/>
                  </a:ext>
                </a:extLst>
              </a:tr>
              <a:tr h="38777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Brings focus back to marketplace</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Greater need for flexibility</a:t>
                      </a:r>
                      <a:endParaRPr lang="en-US" dirty="0" smtClean="0"/>
                    </a:p>
                  </a:txBody>
                  <a:tcPr/>
                </a:tc>
                <a:extLst>
                  <a:ext uri="{0D108BD9-81ED-4DB2-BD59-A6C34878D82A}">
                    <a16:rowId xmlns:a16="http://schemas.microsoft.com/office/drawing/2014/main" val="10004"/>
                  </a:ext>
                </a:extLst>
              </a:tr>
              <a:tr h="38777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Provides way to cope with rising costs and uncertainties of product development</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effectLst/>
                          <a:latin typeface="+mn-lt"/>
                          <a:ea typeface="+mn-ea"/>
                          <a:cs typeface="+mn-cs"/>
                        </a:rPr>
                        <a:t>Crucial changes required in how knowledge is controlled and shared</a:t>
                      </a:r>
                      <a:endParaRPr lang="en-US"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3010966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Telecommuting</a:t>
            </a:r>
            <a:endParaRPr lang="en-US" dirty="0"/>
          </a:p>
        </p:txBody>
      </p:sp>
      <p:sp>
        <p:nvSpPr>
          <p:cNvPr id="3" name="Content Placeholder 2"/>
          <p:cNvSpPr>
            <a:spLocks noGrp="1"/>
          </p:cNvSpPr>
          <p:nvPr>
            <p:ph idx="1"/>
          </p:nvPr>
        </p:nvSpPr>
        <p:spPr/>
        <p:txBody>
          <a:bodyPr/>
          <a:lstStyle/>
          <a:p>
            <a:r>
              <a:rPr lang="en-US" sz="2800" b="1" dirty="0" smtClean="0"/>
              <a:t>Telecommuting</a:t>
            </a:r>
            <a:r>
              <a:rPr lang="en-US" sz="2800" dirty="0" smtClean="0"/>
              <a:t>: a </a:t>
            </a:r>
            <a:r>
              <a:rPr lang="en-US" sz="2800" dirty="0"/>
              <a:t>work arrangement in which employees work at home and are linked to the workplace by </a:t>
            </a:r>
            <a:r>
              <a:rPr lang="en-US" sz="2800" dirty="0" smtClean="0"/>
              <a:t>computer</a:t>
            </a:r>
          </a:p>
        </p:txBody>
      </p:sp>
    </p:spTree>
    <p:extLst>
      <p:ext uri="{BB962C8B-B14F-4D97-AF65-F5344CB8AC3E}">
        <p14:creationId xmlns:p14="http://schemas.microsoft.com/office/powerpoint/2010/main" val="19839321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Compressed Workweeks, Flextime, and Job Sharing</a:t>
            </a:r>
            <a:endParaRPr lang="en-US" dirty="0"/>
          </a:p>
        </p:txBody>
      </p:sp>
      <p:sp>
        <p:nvSpPr>
          <p:cNvPr id="3" name="Content Placeholder 2"/>
          <p:cNvSpPr>
            <a:spLocks noGrp="1"/>
          </p:cNvSpPr>
          <p:nvPr>
            <p:ph idx="1"/>
          </p:nvPr>
        </p:nvSpPr>
        <p:spPr/>
        <p:txBody>
          <a:bodyPr/>
          <a:lstStyle/>
          <a:p>
            <a:r>
              <a:rPr lang="en-US" sz="2800" b="1" dirty="0" smtClean="0"/>
              <a:t>Compressed workweek</a:t>
            </a:r>
            <a:r>
              <a:rPr lang="en-US" sz="2800" dirty="0" smtClean="0"/>
              <a:t>: a </a:t>
            </a:r>
            <a:r>
              <a:rPr lang="en-US" sz="2800" dirty="0"/>
              <a:t>workweek where employees work longer hours per day but fewer days per </a:t>
            </a:r>
            <a:r>
              <a:rPr lang="en-US" sz="2800" dirty="0" smtClean="0"/>
              <a:t>week</a:t>
            </a:r>
          </a:p>
          <a:p>
            <a:r>
              <a:rPr lang="en-US" sz="2800" b="1" dirty="0" smtClean="0"/>
              <a:t>Flextime (or flexible work hours)</a:t>
            </a:r>
            <a:r>
              <a:rPr lang="en-US" sz="2800" dirty="0" smtClean="0"/>
              <a:t>: a </a:t>
            </a:r>
            <a:r>
              <a:rPr lang="en-US" sz="2800" dirty="0"/>
              <a:t>scheduling system in which employees are required to work a </a:t>
            </a:r>
            <a:r>
              <a:rPr lang="en-US" sz="2800" dirty="0" smtClean="0"/>
              <a:t>specific </a:t>
            </a:r>
            <a:r>
              <a:rPr lang="en-US" sz="2800" dirty="0"/>
              <a:t>number of hours a week but are free to vary those hours within certain </a:t>
            </a:r>
            <a:r>
              <a:rPr lang="en-US" sz="2800" dirty="0" smtClean="0"/>
              <a:t>limits</a:t>
            </a:r>
          </a:p>
          <a:p>
            <a:r>
              <a:rPr lang="en-US" sz="2800" b="1" dirty="0" smtClean="0"/>
              <a:t>Job sharing</a:t>
            </a:r>
            <a:r>
              <a:rPr lang="en-US" sz="2800" dirty="0" smtClean="0"/>
              <a:t>: the </a:t>
            </a:r>
            <a:r>
              <a:rPr lang="en-US" sz="2800" dirty="0"/>
              <a:t>practice of having two or more people split a full-time </a:t>
            </a:r>
            <a:r>
              <a:rPr lang="en-US" sz="2800" dirty="0" smtClean="0"/>
              <a:t>job</a:t>
            </a:r>
          </a:p>
        </p:txBody>
      </p:sp>
    </p:spTree>
    <p:extLst>
      <p:ext uri="{BB962C8B-B14F-4D97-AF65-F5344CB8AC3E}">
        <p14:creationId xmlns:p14="http://schemas.microsoft.com/office/powerpoint/2010/main" val="14773677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Contingent Workforce</a:t>
            </a:r>
            <a:endParaRPr lang="en-US" dirty="0"/>
          </a:p>
        </p:txBody>
      </p:sp>
      <p:sp>
        <p:nvSpPr>
          <p:cNvPr id="3" name="Content Placeholder 2"/>
          <p:cNvSpPr>
            <a:spLocks noGrp="1"/>
          </p:cNvSpPr>
          <p:nvPr>
            <p:ph idx="1"/>
          </p:nvPr>
        </p:nvSpPr>
        <p:spPr/>
        <p:txBody>
          <a:bodyPr/>
          <a:lstStyle/>
          <a:p>
            <a:r>
              <a:rPr lang="en-US" sz="2800" b="1" dirty="0" smtClean="0"/>
              <a:t>Contingent workers</a:t>
            </a:r>
            <a:r>
              <a:rPr lang="en-US" sz="2800" dirty="0" smtClean="0"/>
              <a:t>: </a:t>
            </a:r>
            <a:r>
              <a:rPr lang="en-US" sz="2800" dirty="0"/>
              <a:t>t</a:t>
            </a:r>
            <a:r>
              <a:rPr lang="en-US" sz="2800" dirty="0" smtClean="0"/>
              <a:t>emporary</a:t>
            </a:r>
            <a:r>
              <a:rPr lang="en-US" sz="2800" dirty="0"/>
              <a:t>, freelance, or contract workers whose employment is contingent on demand for their </a:t>
            </a:r>
            <a:r>
              <a:rPr lang="en-US" sz="2800" dirty="0" smtClean="0"/>
              <a:t>services</a:t>
            </a:r>
          </a:p>
        </p:txBody>
      </p:sp>
    </p:spTree>
    <p:extLst>
      <p:ext uri="{BB962C8B-B14F-4D97-AF65-F5344CB8AC3E}">
        <p14:creationId xmlns:p14="http://schemas.microsoft.com/office/powerpoint/2010/main" val="1610447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Exhibit </a:t>
            </a:r>
            <a:r>
              <a:rPr lang="cs-CZ" dirty="0"/>
              <a:t>11</a:t>
            </a:r>
            <a:r>
              <a:rPr lang="en-US" dirty="0"/>
              <a:t>-1</a:t>
            </a:r>
            <a:br>
              <a:rPr lang="en-US" dirty="0"/>
            </a:br>
            <a:r>
              <a:rPr lang="en-US" dirty="0"/>
              <a:t>Purposes of Organizing</a:t>
            </a:r>
          </a:p>
        </p:txBody>
      </p:sp>
      <p:graphicFrame>
        <p:nvGraphicFramePr>
          <p:cNvPr id="6" name="Table 5"/>
          <p:cNvGraphicFramePr>
            <a:graphicFrameLocks noGrp="1"/>
          </p:cNvGraphicFramePr>
          <p:nvPr>
            <p:extLst>
              <p:ext uri="{D42A27DB-BD31-4B8C-83A1-F6EECF244321}">
                <p14:modId xmlns:p14="http://schemas.microsoft.com/office/powerpoint/2010/main" val="857437254"/>
              </p:ext>
            </p:extLst>
          </p:nvPr>
        </p:nvGraphicFramePr>
        <p:xfrm>
          <a:off x="880110" y="1676400"/>
          <a:ext cx="7383780" cy="4191000"/>
        </p:xfrm>
        <a:graphic>
          <a:graphicData uri="http://schemas.openxmlformats.org/drawingml/2006/table">
            <a:tbl>
              <a:tblPr firstRow="1" bandRow="1">
                <a:tableStyleId>{3B4B98B0-60AC-42C2-AFA5-B58CD77FA1E5}</a:tableStyleId>
              </a:tblPr>
              <a:tblGrid>
                <a:gridCol w="7383780">
                  <a:extLst>
                    <a:ext uri="{9D8B030D-6E8A-4147-A177-3AD203B41FA5}">
                      <a16:colId xmlns:a16="http://schemas.microsoft.com/office/drawing/2014/main" val="20000"/>
                    </a:ext>
                  </a:extLst>
                </a:gridCol>
              </a:tblGrid>
              <a:tr h="523875">
                <a:tc>
                  <a:txBody>
                    <a:bodyPr/>
                    <a:lstStyle/>
                    <a:p>
                      <a:r>
                        <a:rPr lang="en-US" dirty="0" smtClean="0"/>
                        <a:t>Purposes</a:t>
                      </a:r>
                      <a:endParaRPr lang="en-US" dirty="0"/>
                    </a:p>
                  </a:txBody>
                  <a:tcPr/>
                </a:tc>
                <a:extLst>
                  <a:ext uri="{0D108BD9-81ED-4DB2-BD59-A6C34878D82A}">
                    <a16:rowId xmlns:a16="http://schemas.microsoft.com/office/drawing/2014/main" val="10000"/>
                  </a:ext>
                </a:extLst>
              </a:tr>
              <a:tr h="523875">
                <a:tc>
                  <a:txBody>
                    <a:bodyPr/>
                    <a:lstStyle/>
                    <a:p>
                      <a:r>
                        <a:rPr lang="en-US" sz="1800" kern="1200" dirty="0" smtClean="0">
                          <a:solidFill>
                            <a:schemeClr val="tx1"/>
                          </a:solidFill>
                          <a:effectLst/>
                          <a:latin typeface="+mn-lt"/>
                          <a:ea typeface="+mn-ea"/>
                          <a:cs typeface="+mn-cs"/>
                        </a:rPr>
                        <a:t>Divides work to be done into specific jobs and departments.</a:t>
                      </a:r>
                      <a:endParaRPr lang="en-US" dirty="0"/>
                    </a:p>
                  </a:txBody>
                  <a:tcPr/>
                </a:tc>
                <a:extLst>
                  <a:ext uri="{0D108BD9-81ED-4DB2-BD59-A6C34878D82A}">
                    <a16:rowId xmlns:a16="http://schemas.microsoft.com/office/drawing/2014/main" val="10001"/>
                  </a:ext>
                </a:extLst>
              </a:tr>
              <a:tr h="523875">
                <a:tc>
                  <a:txBody>
                    <a:bodyPr/>
                    <a:lstStyle/>
                    <a:p>
                      <a:r>
                        <a:rPr lang="en-US" sz="1800" kern="1200" dirty="0" smtClean="0">
                          <a:solidFill>
                            <a:schemeClr val="tx1"/>
                          </a:solidFill>
                          <a:effectLst/>
                          <a:latin typeface="+mn-lt"/>
                          <a:ea typeface="+mn-ea"/>
                          <a:cs typeface="+mn-cs"/>
                        </a:rPr>
                        <a:t>Assigns tasks and responsibilities associated with individual jobs.</a:t>
                      </a:r>
                      <a:endParaRPr lang="en-US" dirty="0"/>
                    </a:p>
                  </a:txBody>
                  <a:tcPr/>
                </a:tc>
                <a:extLst>
                  <a:ext uri="{0D108BD9-81ED-4DB2-BD59-A6C34878D82A}">
                    <a16:rowId xmlns:a16="http://schemas.microsoft.com/office/drawing/2014/main" val="10002"/>
                  </a:ext>
                </a:extLst>
              </a:tr>
              <a:tr h="523875">
                <a:tc>
                  <a:txBody>
                    <a:bodyPr/>
                    <a:lstStyle/>
                    <a:p>
                      <a:r>
                        <a:rPr lang="en-US" sz="1800" kern="1200" dirty="0" smtClean="0">
                          <a:solidFill>
                            <a:schemeClr val="tx1"/>
                          </a:solidFill>
                          <a:effectLst/>
                          <a:latin typeface="+mn-lt"/>
                          <a:ea typeface="+mn-ea"/>
                          <a:cs typeface="+mn-cs"/>
                        </a:rPr>
                        <a:t>Coordinates diverse organizational tasks.</a:t>
                      </a:r>
                      <a:endParaRPr lang="en-US" dirty="0"/>
                    </a:p>
                  </a:txBody>
                  <a:tcPr/>
                </a:tc>
                <a:extLst>
                  <a:ext uri="{0D108BD9-81ED-4DB2-BD59-A6C34878D82A}">
                    <a16:rowId xmlns:a16="http://schemas.microsoft.com/office/drawing/2014/main" val="10003"/>
                  </a:ext>
                </a:extLst>
              </a:tr>
              <a:tr h="523875">
                <a:tc>
                  <a:txBody>
                    <a:bodyPr/>
                    <a:lstStyle/>
                    <a:p>
                      <a:r>
                        <a:rPr lang="en-US" sz="1800" kern="1200" dirty="0" smtClean="0">
                          <a:solidFill>
                            <a:schemeClr val="tx1"/>
                          </a:solidFill>
                          <a:effectLst/>
                          <a:latin typeface="+mn-lt"/>
                          <a:ea typeface="+mn-ea"/>
                          <a:cs typeface="+mn-cs"/>
                        </a:rPr>
                        <a:t>Clusters jobs into units.</a:t>
                      </a:r>
                      <a:endParaRPr lang="en-US" dirty="0"/>
                    </a:p>
                  </a:txBody>
                  <a:tcPr/>
                </a:tc>
                <a:extLst>
                  <a:ext uri="{0D108BD9-81ED-4DB2-BD59-A6C34878D82A}">
                    <a16:rowId xmlns:a16="http://schemas.microsoft.com/office/drawing/2014/main" val="10004"/>
                  </a:ext>
                </a:extLst>
              </a:tr>
              <a:tr h="523875">
                <a:tc>
                  <a:txBody>
                    <a:bodyPr/>
                    <a:lstStyle/>
                    <a:p>
                      <a:r>
                        <a:rPr lang="en-US" sz="1800" kern="1200" dirty="0" smtClean="0">
                          <a:solidFill>
                            <a:schemeClr val="tx1"/>
                          </a:solidFill>
                          <a:effectLst/>
                          <a:latin typeface="+mn-lt"/>
                          <a:ea typeface="+mn-ea"/>
                          <a:cs typeface="+mn-cs"/>
                        </a:rPr>
                        <a:t>Establishes relationships among individuals, groups, and departments.</a:t>
                      </a:r>
                      <a:endParaRPr lang="en-US" dirty="0"/>
                    </a:p>
                  </a:txBody>
                  <a:tcPr/>
                </a:tc>
                <a:extLst>
                  <a:ext uri="{0D108BD9-81ED-4DB2-BD59-A6C34878D82A}">
                    <a16:rowId xmlns:a16="http://schemas.microsoft.com/office/drawing/2014/main" val="10005"/>
                  </a:ext>
                </a:extLst>
              </a:tr>
              <a:tr h="523875">
                <a:tc>
                  <a:txBody>
                    <a:bodyPr/>
                    <a:lstStyle/>
                    <a:p>
                      <a:r>
                        <a:rPr lang="en-US" sz="1800" kern="1200" dirty="0" smtClean="0">
                          <a:solidFill>
                            <a:schemeClr val="tx1"/>
                          </a:solidFill>
                          <a:effectLst/>
                          <a:latin typeface="+mn-lt"/>
                          <a:ea typeface="+mn-ea"/>
                          <a:cs typeface="+mn-cs"/>
                        </a:rPr>
                        <a:t>Establishes formal lines of authority.</a:t>
                      </a:r>
                      <a:endParaRPr lang="en-US" dirty="0"/>
                    </a:p>
                  </a:txBody>
                  <a:tcPr/>
                </a:tc>
                <a:extLst>
                  <a:ext uri="{0D108BD9-81ED-4DB2-BD59-A6C34878D82A}">
                    <a16:rowId xmlns:a16="http://schemas.microsoft.com/office/drawing/2014/main" val="10006"/>
                  </a:ext>
                </a:extLst>
              </a:tr>
              <a:tr h="523875">
                <a:tc>
                  <a:txBody>
                    <a:bodyPr/>
                    <a:lstStyle/>
                    <a:p>
                      <a:r>
                        <a:rPr lang="en-US" sz="1800" kern="1200" dirty="0" smtClean="0">
                          <a:solidFill>
                            <a:schemeClr val="tx1"/>
                          </a:solidFill>
                          <a:effectLst/>
                          <a:latin typeface="+mn-lt"/>
                          <a:ea typeface="+mn-ea"/>
                          <a:cs typeface="+mn-cs"/>
                        </a:rPr>
                        <a:t>Allocates and deploys organizational resources.</a:t>
                      </a:r>
                      <a:endParaRPr lang="en-US" dirty="0"/>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6942306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Learning Objective </a:t>
            </a:r>
            <a:r>
              <a:rPr lang="en-US" sz="3600" dirty="0" smtClean="0"/>
              <a:t>11</a:t>
            </a:r>
            <a:r>
              <a:rPr lang="en-US" dirty="0" smtClean="0"/>
              <a:t>.1</a:t>
            </a:r>
            <a:endParaRPr lang="en-US" dirty="0"/>
          </a:p>
        </p:txBody>
      </p:sp>
      <p:sp>
        <p:nvSpPr>
          <p:cNvPr id="3" name="Content Placeholder 2"/>
          <p:cNvSpPr>
            <a:spLocks noGrp="1"/>
          </p:cNvSpPr>
          <p:nvPr>
            <p:ph idx="1"/>
          </p:nvPr>
        </p:nvSpPr>
        <p:spPr/>
        <p:txBody>
          <a:bodyPr/>
          <a:lstStyle/>
          <a:p>
            <a:r>
              <a:rPr lang="en-US" sz="2800" b="1" dirty="0" smtClean="0"/>
              <a:t>Describe six key elements in organizational design.</a:t>
            </a:r>
          </a:p>
          <a:p>
            <a:pPr marL="457200" lvl="1" indent="0">
              <a:buNone/>
            </a:pPr>
            <a:r>
              <a:rPr lang="en-US" sz="2400" dirty="0" smtClean="0">
                <a:solidFill>
                  <a:srgbClr val="007FA3"/>
                </a:solidFill>
              </a:rPr>
              <a:t>1.</a:t>
            </a:r>
            <a:r>
              <a:rPr lang="en-US" sz="2400" b="1" dirty="0" smtClean="0">
                <a:solidFill>
                  <a:srgbClr val="007FA3"/>
                </a:solidFill>
              </a:rPr>
              <a:t> </a:t>
            </a:r>
            <a:r>
              <a:rPr lang="en-US" sz="2400" dirty="0"/>
              <a:t>W</a:t>
            </a:r>
            <a:r>
              <a:rPr lang="en-US" sz="2400" dirty="0" smtClean="0"/>
              <a:t>ork specialization</a:t>
            </a:r>
          </a:p>
          <a:p>
            <a:pPr marL="457200" lvl="1" indent="0">
              <a:buNone/>
            </a:pPr>
            <a:r>
              <a:rPr lang="en-US" sz="2400" dirty="0" smtClean="0">
                <a:solidFill>
                  <a:srgbClr val="007FA3"/>
                </a:solidFill>
              </a:rPr>
              <a:t>2. </a:t>
            </a:r>
            <a:r>
              <a:rPr lang="en-US" sz="2400" dirty="0" smtClean="0"/>
              <a:t>Departmentalization</a:t>
            </a:r>
          </a:p>
          <a:p>
            <a:pPr marL="457200" lvl="1" indent="0">
              <a:buNone/>
            </a:pPr>
            <a:r>
              <a:rPr lang="en-US" sz="2400" dirty="0" smtClean="0">
                <a:solidFill>
                  <a:srgbClr val="007FA3"/>
                </a:solidFill>
              </a:rPr>
              <a:t>3. </a:t>
            </a:r>
            <a:r>
              <a:rPr lang="en-US" sz="2400" dirty="0" smtClean="0"/>
              <a:t>Chain of command</a:t>
            </a:r>
          </a:p>
          <a:p>
            <a:pPr marL="457200" lvl="1" indent="0">
              <a:buNone/>
            </a:pPr>
            <a:r>
              <a:rPr lang="en-US" sz="2400" dirty="0" smtClean="0">
                <a:solidFill>
                  <a:srgbClr val="007FA3"/>
                </a:solidFill>
              </a:rPr>
              <a:t>4. </a:t>
            </a:r>
            <a:r>
              <a:rPr lang="en-US" sz="2400" dirty="0" smtClean="0"/>
              <a:t>Span of control</a:t>
            </a:r>
          </a:p>
          <a:p>
            <a:pPr marL="457200" lvl="1" indent="0">
              <a:buNone/>
            </a:pPr>
            <a:r>
              <a:rPr lang="en-US" sz="2400" dirty="0" smtClean="0">
                <a:solidFill>
                  <a:srgbClr val="007FA3"/>
                </a:solidFill>
              </a:rPr>
              <a:t>5. </a:t>
            </a:r>
            <a:r>
              <a:rPr lang="en-US" sz="2400" dirty="0" smtClean="0"/>
              <a:t>Centralization/decentralization</a:t>
            </a:r>
          </a:p>
          <a:p>
            <a:pPr marL="457200" lvl="1" indent="0">
              <a:buNone/>
            </a:pPr>
            <a:r>
              <a:rPr lang="en-US" sz="2400" dirty="0" smtClean="0">
                <a:solidFill>
                  <a:srgbClr val="007FA3"/>
                </a:solidFill>
              </a:rPr>
              <a:t>6. </a:t>
            </a:r>
            <a:r>
              <a:rPr lang="en-US" sz="2400" dirty="0" smtClean="0"/>
              <a:t>Formalization</a:t>
            </a:r>
          </a:p>
        </p:txBody>
      </p:sp>
    </p:spTree>
    <p:extLst>
      <p:ext uri="{BB962C8B-B14F-4D97-AF65-F5344CB8AC3E}">
        <p14:creationId xmlns:p14="http://schemas.microsoft.com/office/powerpoint/2010/main" val="1846069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Learning Objective </a:t>
            </a:r>
            <a:r>
              <a:rPr lang="cs-CZ" sz="3600" dirty="0" smtClean="0"/>
              <a:t>11</a:t>
            </a:r>
            <a:r>
              <a:rPr lang="en-US" dirty="0" smtClean="0"/>
              <a:t>.2</a:t>
            </a:r>
            <a:endParaRPr lang="en-US" dirty="0"/>
          </a:p>
        </p:txBody>
      </p:sp>
      <p:sp>
        <p:nvSpPr>
          <p:cNvPr id="3" name="Content Placeholder 2"/>
          <p:cNvSpPr>
            <a:spLocks noGrp="1"/>
          </p:cNvSpPr>
          <p:nvPr>
            <p:ph idx="1"/>
          </p:nvPr>
        </p:nvSpPr>
        <p:spPr/>
        <p:txBody>
          <a:bodyPr/>
          <a:lstStyle/>
          <a:p>
            <a:r>
              <a:rPr lang="en-US" sz="2800" b="1" dirty="0" smtClean="0"/>
              <a:t>Contrast mechanistic and organic structures.</a:t>
            </a:r>
          </a:p>
          <a:p>
            <a:pPr lvl="1"/>
            <a:r>
              <a:rPr lang="en-US" sz="2400" dirty="0" smtClean="0"/>
              <a:t>Mechanistic structure: rigid, tightly controlled</a:t>
            </a:r>
          </a:p>
          <a:p>
            <a:pPr lvl="1"/>
            <a:r>
              <a:rPr lang="en-US" sz="2400" dirty="0" smtClean="0"/>
              <a:t>Organic structure: highly adaptable, flexible</a:t>
            </a:r>
          </a:p>
        </p:txBody>
      </p:sp>
    </p:spTree>
    <p:extLst>
      <p:ext uri="{BB962C8B-B14F-4D97-AF65-F5344CB8AC3E}">
        <p14:creationId xmlns:p14="http://schemas.microsoft.com/office/powerpoint/2010/main" val="8010515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Learning Objective </a:t>
            </a:r>
            <a:r>
              <a:rPr lang="cs-CZ" sz="3600" dirty="0" smtClean="0"/>
              <a:t>11</a:t>
            </a:r>
            <a:r>
              <a:rPr lang="en-US" dirty="0" smtClean="0"/>
              <a:t>.3</a:t>
            </a:r>
            <a:endParaRPr lang="en-US" dirty="0"/>
          </a:p>
        </p:txBody>
      </p:sp>
      <p:sp>
        <p:nvSpPr>
          <p:cNvPr id="3" name="Content Placeholder 2"/>
          <p:cNvSpPr>
            <a:spLocks noGrp="1"/>
          </p:cNvSpPr>
          <p:nvPr>
            <p:ph idx="1"/>
          </p:nvPr>
        </p:nvSpPr>
        <p:spPr/>
        <p:txBody>
          <a:bodyPr/>
          <a:lstStyle/>
          <a:p>
            <a:r>
              <a:rPr lang="en-US" sz="2800" b="1" dirty="0" smtClean="0"/>
              <a:t>Discuss</a:t>
            </a:r>
            <a:r>
              <a:rPr lang="en-US" sz="2800" dirty="0" smtClean="0"/>
              <a:t> </a:t>
            </a:r>
            <a:r>
              <a:rPr lang="en-US" sz="2800" dirty="0"/>
              <a:t>the contingency factors that favor either the mechanistic model or the organic model of organizational design</a:t>
            </a:r>
            <a:r>
              <a:rPr lang="en-US" sz="2800" dirty="0" smtClean="0"/>
              <a:t>.</a:t>
            </a:r>
            <a:endParaRPr lang="en-US" sz="2800" b="1" dirty="0" smtClean="0"/>
          </a:p>
          <a:p>
            <a:pPr lvl="1"/>
            <a:r>
              <a:rPr lang="en-US" sz="2400" dirty="0" smtClean="0"/>
              <a:t>An organization’s structure should support the strategy.</a:t>
            </a:r>
          </a:p>
          <a:p>
            <a:pPr lvl="1"/>
            <a:r>
              <a:rPr lang="en-US" sz="2400" dirty="0" smtClean="0"/>
              <a:t>Structure can be affected by size and technology.</a:t>
            </a:r>
          </a:p>
          <a:p>
            <a:pPr lvl="1"/>
            <a:r>
              <a:rPr lang="en-US" sz="2400" dirty="0" smtClean="0"/>
              <a:t>Organic structure is most effective with unit production and process production technology.</a:t>
            </a:r>
          </a:p>
          <a:p>
            <a:pPr lvl="1"/>
            <a:r>
              <a:rPr lang="en-US" sz="2400" dirty="0" smtClean="0"/>
              <a:t>Mechanistic structure is most effective with mass production technology.</a:t>
            </a:r>
          </a:p>
        </p:txBody>
      </p:sp>
    </p:spTree>
    <p:extLst>
      <p:ext uri="{BB962C8B-B14F-4D97-AF65-F5344CB8AC3E}">
        <p14:creationId xmlns:p14="http://schemas.microsoft.com/office/powerpoint/2010/main" val="4693942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Learning Objective </a:t>
            </a:r>
            <a:r>
              <a:rPr lang="cs-CZ" sz="3600" dirty="0" smtClean="0"/>
              <a:t>11</a:t>
            </a:r>
            <a:r>
              <a:rPr lang="en-US" dirty="0" smtClean="0"/>
              <a:t>.4</a:t>
            </a:r>
            <a:endParaRPr lang="en-US" dirty="0"/>
          </a:p>
        </p:txBody>
      </p:sp>
      <p:sp>
        <p:nvSpPr>
          <p:cNvPr id="3" name="Content Placeholder 2"/>
          <p:cNvSpPr>
            <a:spLocks noGrp="1"/>
          </p:cNvSpPr>
          <p:nvPr>
            <p:ph idx="1"/>
          </p:nvPr>
        </p:nvSpPr>
        <p:spPr/>
        <p:txBody>
          <a:bodyPr/>
          <a:lstStyle/>
          <a:p>
            <a:r>
              <a:rPr lang="en-US" sz="2800" b="1" dirty="0" smtClean="0"/>
              <a:t>Describe traditional organizational design options.</a:t>
            </a:r>
          </a:p>
          <a:p>
            <a:pPr lvl="1"/>
            <a:r>
              <a:rPr lang="en-US" sz="2400" dirty="0" smtClean="0"/>
              <a:t>Simple structure: little departmentalization, wide spans of control, authority centralized in one person, and little formalization.</a:t>
            </a:r>
          </a:p>
          <a:p>
            <a:pPr lvl="1"/>
            <a:r>
              <a:rPr lang="en-US" sz="2400" dirty="0" smtClean="0"/>
              <a:t>Functional structure</a:t>
            </a:r>
          </a:p>
          <a:p>
            <a:pPr lvl="1"/>
            <a:r>
              <a:rPr lang="en-US" sz="2400" dirty="0" smtClean="0"/>
              <a:t>Divisional structure</a:t>
            </a:r>
          </a:p>
        </p:txBody>
      </p:sp>
    </p:spTree>
    <p:extLst>
      <p:ext uri="{BB962C8B-B14F-4D97-AF65-F5344CB8AC3E}">
        <p14:creationId xmlns:p14="http://schemas.microsoft.com/office/powerpoint/2010/main" val="8617704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Learning Objective </a:t>
            </a:r>
            <a:r>
              <a:rPr lang="cs-CZ" sz="3600" dirty="0" smtClean="0"/>
              <a:t>11</a:t>
            </a:r>
            <a:r>
              <a:rPr lang="en-US" dirty="0" smtClean="0"/>
              <a:t>.5</a:t>
            </a:r>
            <a:endParaRPr lang="en-US" dirty="0"/>
          </a:p>
        </p:txBody>
      </p:sp>
      <p:sp>
        <p:nvSpPr>
          <p:cNvPr id="3" name="Content Placeholder 2"/>
          <p:cNvSpPr>
            <a:spLocks noGrp="1"/>
          </p:cNvSpPr>
          <p:nvPr>
            <p:ph idx="1"/>
          </p:nvPr>
        </p:nvSpPr>
        <p:spPr/>
        <p:txBody>
          <a:bodyPr/>
          <a:lstStyle/>
          <a:p>
            <a:r>
              <a:rPr lang="en-US" sz="2800" b="1" dirty="0" smtClean="0"/>
              <a:t>Discuss</a:t>
            </a:r>
            <a:r>
              <a:rPr lang="en-US" sz="2800" dirty="0" smtClean="0"/>
              <a:t> organizing for flexibility in the twenty-first century.</a:t>
            </a:r>
          </a:p>
          <a:p>
            <a:pPr lvl="1"/>
            <a:r>
              <a:rPr lang="en-US" sz="2400" dirty="0" smtClean="0"/>
              <a:t>Structures:</a:t>
            </a:r>
          </a:p>
          <a:p>
            <a:pPr lvl="2"/>
            <a:r>
              <a:rPr lang="en-US" sz="2400" dirty="0" smtClean="0"/>
              <a:t>Team</a:t>
            </a:r>
          </a:p>
          <a:p>
            <a:pPr lvl="2"/>
            <a:r>
              <a:rPr lang="en-US" sz="2400" dirty="0" smtClean="0"/>
              <a:t>Matrix</a:t>
            </a:r>
          </a:p>
          <a:p>
            <a:pPr lvl="2"/>
            <a:r>
              <a:rPr lang="en-US" sz="2400" dirty="0" smtClean="0"/>
              <a:t>Project</a:t>
            </a:r>
          </a:p>
          <a:p>
            <a:pPr lvl="1"/>
            <a:r>
              <a:rPr lang="en-US" sz="2400" dirty="0"/>
              <a:t>B</a:t>
            </a:r>
            <a:r>
              <a:rPr lang="en-US" sz="2400" dirty="0" smtClean="0"/>
              <a:t>oundaryless organization</a:t>
            </a:r>
          </a:p>
          <a:p>
            <a:pPr lvl="1"/>
            <a:r>
              <a:rPr lang="en-US" sz="2400" dirty="0" smtClean="0"/>
              <a:t>Virtual organization</a:t>
            </a:r>
          </a:p>
          <a:p>
            <a:pPr lvl="1"/>
            <a:r>
              <a:rPr lang="en-US" sz="2400" dirty="0" smtClean="0"/>
              <a:t>Compressed workweeks, flextime, job sharing</a:t>
            </a:r>
          </a:p>
          <a:p>
            <a:pPr lvl="1"/>
            <a:r>
              <a:rPr lang="en-US" sz="2400" dirty="0" smtClean="0"/>
              <a:t>Contingent workforce</a:t>
            </a:r>
          </a:p>
        </p:txBody>
      </p:sp>
    </p:spTree>
    <p:extLst>
      <p:ext uri="{BB962C8B-B14F-4D97-AF65-F5344CB8AC3E}">
        <p14:creationId xmlns:p14="http://schemas.microsoft.com/office/powerpoint/2010/main" val="55222782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Copyright</a:t>
            </a:r>
            <a:endParaRPr lang="en-US" dirty="0"/>
          </a:p>
        </p:txBody>
      </p:sp>
      <p:pic>
        <p:nvPicPr>
          <p:cNvPr id="5" name="Picture 14" descr="copyright"/>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0" y="1676400"/>
            <a:ext cx="9144000"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6081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sz="2400" dirty="0"/>
              <a:t>When </a:t>
            </a:r>
            <a:r>
              <a:rPr lang="en-US" sz="2400" dirty="0" smtClean="0"/>
              <a:t>managers create </a:t>
            </a:r>
            <a:r>
              <a:rPr lang="en-US" sz="2400" dirty="0"/>
              <a:t>or change the structure, they’re engaged in </a:t>
            </a:r>
            <a:r>
              <a:rPr lang="en-US" sz="2400" b="1" dirty="0"/>
              <a:t>organizational design</a:t>
            </a:r>
            <a:r>
              <a:rPr lang="en-US" sz="2400" dirty="0"/>
              <a:t>, a </a:t>
            </a:r>
            <a:r>
              <a:rPr lang="en-US" sz="2400" dirty="0" smtClean="0"/>
              <a:t>process that </a:t>
            </a:r>
            <a:r>
              <a:rPr lang="en-US" sz="2400" dirty="0"/>
              <a:t>involves decisions about six key elements: </a:t>
            </a:r>
            <a:endParaRPr lang="en-US" sz="2400" dirty="0" smtClean="0"/>
          </a:p>
          <a:p>
            <a:r>
              <a:rPr lang="en-US" sz="2400" dirty="0" smtClean="0"/>
              <a:t>work </a:t>
            </a:r>
            <a:r>
              <a:rPr lang="en-US" sz="2400" dirty="0"/>
              <a:t>specialization, </a:t>
            </a:r>
            <a:endParaRPr lang="en-US" sz="2400" dirty="0" smtClean="0"/>
          </a:p>
          <a:p>
            <a:r>
              <a:rPr lang="en-US" sz="2400" dirty="0" smtClean="0"/>
              <a:t>departmentalization</a:t>
            </a:r>
            <a:r>
              <a:rPr lang="en-US" sz="2400" dirty="0"/>
              <a:t>,</a:t>
            </a:r>
          </a:p>
          <a:p>
            <a:r>
              <a:rPr lang="en-US" sz="2400" dirty="0"/>
              <a:t>chain of command, </a:t>
            </a:r>
            <a:endParaRPr lang="en-US" sz="2400" dirty="0" smtClean="0"/>
          </a:p>
          <a:p>
            <a:r>
              <a:rPr lang="en-US" sz="2400" dirty="0" smtClean="0"/>
              <a:t>span </a:t>
            </a:r>
            <a:r>
              <a:rPr lang="en-US" sz="2400" dirty="0"/>
              <a:t>of control, </a:t>
            </a:r>
            <a:endParaRPr lang="en-US" sz="2400" dirty="0" smtClean="0"/>
          </a:p>
          <a:p>
            <a:r>
              <a:rPr lang="en-US" sz="2400" dirty="0" smtClean="0"/>
              <a:t>centralization </a:t>
            </a:r>
            <a:r>
              <a:rPr lang="en-US" sz="2400" dirty="0"/>
              <a:t>and decentralization, and</a:t>
            </a:r>
          </a:p>
          <a:p>
            <a:r>
              <a:rPr lang="en-US" sz="2400" dirty="0"/>
              <a:t>formalization</a:t>
            </a:r>
            <a:r>
              <a:rPr lang="en-US" sz="2400" dirty="0" smtClean="0"/>
              <a:t>.</a:t>
            </a:r>
            <a:endParaRPr lang="en-US" sz="2400" dirty="0"/>
          </a:p>
        </p:txBody>
      </p:sp>
    </p:spTree>
    <p:extLst>
      <p:ext uri="{BB962C8B-B14F-4D97-AF65-F5344CB8AC3E}">
        <p14:creationId xmlns:p14="http://schemas.microsoft.com/office/powerpoint/2010/main" val="16215131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5493"/>
            <a:ext cx="8229600" cy="1097280"/>
          </a:xfrm>
        </p:spPr>
        <p:txBody>
          <a:bodyPr/>
          <a:lstStyle/>
          <a:p>
            <a:r>
              <a:rPr lang="en-US" dirty="0" smtClean="0"/>
              <a:t>Work Specialization</a:t>
            </a:r>
            <a:endParaRPr lang="en-US" dirty="0"/>
          </a:p>
        </p:txBody>
      </p:sp>
      <p:sp>
        <p:nvSpPr>
          <p:cNvPr id="3" name="Content Placeholder 2"/>
          <p:cNvSpPr>
            <a:spLocks noGrp="1"/>
          </p:cNvSpPr>
          <p:nvPr>
            <p:ph idx="1"/>
          </p:nvPr>
        </p:nvSpPr>
        <p:spPr/>
        <p:txBody>
          <a:bodyPr/>
          <a:lstStyle/>
          <a:p>
            <a:r>
              <a:rPr lang="en-US" sz="2800" b="1" dirty="0" smtClean="0"/>
              <a:t>Work specialization</a:t>
            </a:r>
            <a:r>
              <a:rPr lang="en-US" sz="2800" dirty="0" smtClean="0"/>
              <a:t>: dividing </a:t>
            </a:r>
            <a:r>
              <a:rPr lang="en-US" sz="2800" dirty="0"/>
              <a:t>work activities into separate job </a:t>
            </a:r>
            <a:r>
              <a:rPr lang="en-US" sz="2800" dirty="0" smtClean="0"/>
              <a:t>tasks</a:t>
            </a:r>
          </a:p>
        </p:txBody>
      </p:sp>
    </p:spTree>
    <p:extLst>
      <p:ext uri="{BB962C8B-B14F-4D97-AF65-F5344CB8AC3E}">
        <p14:creationId xmlns:p14="http://schemas.microsoft.com/office/powerpoint/2010/main" val="475215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Exhibit </a:t>
            </a:r>
            <a:r>
              <a:rPr lang="cs-CZ" dirty="0" smtClean="0"/>
              <a:t>11</a:t>
            </a:r>
            <a:r>
              <a:rPr lang="en-US" dirty="0" smtClean="0"/>
              <a:t>-2</a:t>
            </a:r>
            <a:br>
              <a:rPr lang="en-US" dirty="0" smtClean="0"/>
            </a:br>
            <a:r>
              <a:rPr lang="en-US" dirty="0" smtClean="0"/>
              <a:t>Economies and Diseconomies of Work Specialization</a:t>
            </a:r>
            <a:endParaRPr lang="en-US" dirty="0"/>
          </a:p>
        </p:txBody>
      </p:sp>
      <p:pic>
        <p:nvPicPr>
          <p:cNvPr id="6" name="Picture 5" descr="Fgiure is a graph of the effect on productivity of work specialization. The vertical axis is labeled Productivity, and ranges from low to high. The hoirzontal axis is labeled Work Specialization, and ranges from low to high. The graph is a curve starting  in the lower left corner. It rises up and reaches a peak about halfway across the vertical axis, ten starts to fall. The section of the curve sloping upward to the peak is labeled Impact from economies of specialization. The section of the curve sloping downward from the peak is labeled Impact from human diseconomies."/>
          <p:cNvPicPr>
            <a:picLocks noChangeAspect="1"/>
          </p:cNvPicPr>
          <p:nvPr/>
        </p:nvPicPr>
        <p:blipFill>
          <a:blip r:embed="rId3" cstate="print"/>
          <a:stretch>
            <a:fillRect/>
          </a:stretch>
        </p:blipFill>
        <p:spPr>
          <a:xfrm>
            <a:off x="178398" y="1382052"/>
            <a:ext cx="8787204" cy="4561548"/>
          </a:xfrm>
          <a:prstGeom prst="rect">
            <a:avLst/>
          </a:prstGeom>
        </p:spPr>
      </p:pic>
      <p:sp>
        <p:nvSpPr>
          <p:cNvPr id="3" name="Text Placeholder 2"/>
          <p:cNvSpPr>
            <a:spLocks noGrp="1"/>
          </p:cNvSpPr>
          <p:nvPr>
            <p:ph type="body" sz="quarter" idx="13"/>
          </p:nvPr>
        </p:nvSpPr>
        <p:spPr/>
        <p:txBody>
          <a:bodyPr/>
          <a:lstStyle/>
          <a:p>
            <a:r>
              <a:rPr lang="en-US" sz="1600" dirty="0" smtClean="0"/>
              <a:t>Exhibit 11-2 </a:t>
            </a:r>
            <a:r>
              <a:rPr lang="en-US" sz="1600" dirty="0"/>
              <a:t>shows the </a:t>
            </a:r>
            <a:r>
              <a:rPr lang="en-US" sz="1600" dirty="0" smtClean="0"/>
              <a:t>economies and diseconomies of work specialization.</a:t>
            </a:r>
            <a:endParaRPr lang="en-US" sz="1600" dirty="0"/>
          </a:p>
        </p:txBody>
      </p:sp>
    </p:spTree>
    <p:extLst>
      <p:ext uri="{BB962C8B-B14F-4D97-AF65-F5344CB8AC3E}">
        <p14:creationId xmlns:p14="http://schemas.microsoft.com/office/powerpoint/2010/main" val="1830057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Departmentalization</a:t>
            </a:r>
            <a:endParaRPr lang="en-US" dirty="0"/>
          </a:p>
        </p:txBody>
      </p:sp>
      <p:sp>
        <p:nvSpPr>
          <p:cNvPr id="3" name="Content Placeholder 2"/>
          <p:cNvSpPr>
            <a:spLocks noGrp="1"/>
          </p:cNvSpPr>
          <p:nvPr>
            <p:ph idx="1"/>
          </p:nvPr>
        </p:nvSpPr>
        <p:spPr/>
        <p:txBody>
          <a:bodyPr/>
          <a:lstStyle/>
          <a:p>
            <a:r>
              <a:rPr lang="en-US" sz="2800" b="1" dirty="0" smtClean="0"/>
              <a:t>Departmentalization</a:t>
            </a:r>
            <a:r>
              <a:rPr lang="en-US" sz="2800" dirty="0" smtClean="0"/>
              <a:t>: the </a:t>
            </a:r>
            <a:r>
              <a:rPr lang="en-US" sz="2800" dirty="0"/>
              <a:t>basis by which jobs are grouped </a:t>
            </a:r>
            <a:r>
              <a:rPr lang="en-US" sz="2800" dirty="0" smtClean="0"/>
              <a:t>together</a:t>
            </a:r>
          </a:p>
          <a:p>
            <a:r>
              <a:rPr lang="en-US" sz="2800" dirty="0"/>
              <a:t>Five common forms of </a:t>
            </a:r>
            <a:r>
              <a:rPr lang="en-US" sz="2800" dirty="0" smtClean="0"/>
              <a:t>departmentalization are </a:t>
            </a:r>
            <a:r>
              <a:rPr lang="en-US" sz="2800" dirty="0"/>
              <a:t>used, although an organization may develop its own unique </a:t>
            </a:r>
            <a:r>
              <a:rPr lang="en-US" sz="2800" dirty="0" err="1" smtClean="0"/>
              <a:t>classifcation</a:t>
            </a:r>
            <a:r>
              <a:rPr lang="en-US" sz="2800" dirty="0"/>
              <a:t>.</a:t>
            </a:r>
            <a:endParaRPr lang="en-US" sz="2800" dirty="0" smtClean="0"/>
          </a:p>
        </p:txBody>
      </p:sp>
    </p:spTree>
    <p:extLst>
      <p:ext uri="{BB962C8B-B14F-4D97-AF65-F5344CB8AC3E}">
        <p14:creationId xmlns:p14="http://schemas.microsoft.com/office/powerpoint/2010/main" val="3689834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600" dirty="0" smtClean="0"/>
              <a:t>Exhibit </a:t>
            </a:r>
            <a:r>
              <a:rPr lang="cs-CZ" sz="2600" dirty="0" smtClean="0"/>
              <a:t>11</a:t>
            </a:r>
            <a:r>
              <a:rPr lang="en-US" sz="2600" dirty="0" smtClean="0"/>
              <a:t>-3</a:t>
            </a:r>
            <a:br>
              <a:rPr lang="en-US" sz="2600" dirty="0" smtClean="0"/>
            </a:br>
            <a:r>
              <a:rPr lang="en-US" sz="2600" dirty="0" smtClean="0"/>
              <a:t>The Five Common Forms of Departmentalization </a:t>
            </a:r>
            <a:r>
              <a:rPr lang="en-US" sz="1800" b="0" dirty="0" smtClean="0"/>
              <a:t>(1 of 3)</a:t>
            </a:r>
            <a:endParaRPr lang="en-US" sz="1800" b="0" dirty="0"/>
          </a:p>
        </p:txBody>
      </p:sp>
      <p:pic>
        <p:nvPicPr>
          <p:cNvPr id="5" name="Picture 4" descr="The top part of the figure shows Functional Departmentalization. There is a box labeled Plant Manager. Beneath it is a row of five boxes, connected to it by a line. The boxes are labeled Manager, Engineering; Manager, Accounting; Manager, Manufacturing; Manager, Human Resources; and Manager, Purchasing. Beneath the chart is a list of pros and cons. The bottom part of the figure shows Geographical Departmentalization.  There is a box labeled Vice President for Sales. Beneath it is a row of four boxes, connected to it by a line. The boxes are labeled Sales Director, Western Region; Sales Director, Southern Region; Sales Director, Midwestern Region; and Sales Director, Eastern Region. Beneath the chart is a list of pros and cons. "/>
          <p:cNvPicPr>
            <a:picLocks noChangeAspect="1"/>
          </p:cNvPicPr>
          <p:nvPr/>
        </p:nvPicPr>
        <p:blipFill>
          <a:blip r:embed="rId3" cstate="print"/>
          <a:stretch>
            <a:fillRect/>
          </a:stretch>
        </p:blipFill>
        <p:spPr>
          <a:xfrm>
            <a:off x="615195" y="1245276"/>
            <a:ext cx="7913610" cy="4469724"/>
          </a:xfrm>
          <a:prstGeom prst="rect">
            <a:avLst/>
          </a:prstGeom>
        </p:spPr>
      </p:pic>
      <p:sp>
        <p:nvSpPr>
          <p:cNvPr id="3" name="Text Placeholder 2"/>
          <p:cNvSpPr>
            <a:spLocks noGrp="1"/>
          </p:cNvSpPr>
          <p:nvPr>
            <p:ph type="body" sz="quarter" idx="13"/>
          </p:nvPr>
        </p:nvSpPr>
        <p:spPr/>
        <p:txBody>
          <a:bodyPr/>
          <a:lstStyle/>
          <a:p>
            <a:r>
              <a:rPr lang="en-US" sz="1600" dirty="0"/>
              <a:t>Exhibit 11-3 illustrates each type of departmentalization as well as the advantages and disadvantages of each</a:t>
            </a:r>
            <a:r>
              <a:rPr lang="en-US" sz="1600" dirty="0" smtClean="0"/>
              <a:t>.</a:t>
            </a:r>
            <a:endParaRPr lang="en-US" sz="1600" dirty="0"/>
          </a:p>
        </p:txBody>
      </p:sp>
    </p:spTree>
    <p:extLst>
      <p:ext uri="{BB962C8B-B14F-4D97-AF65-F5344CB8AC3E}">
        <p14:creationId xmlns:p14="http://schemas.microsoft.com/office/powerpoint/2010/main" val="846804398"/>
      </p:ext>
    </p:extLst>
  </p:cSld>
  <p:clrMapOvr>
    <a:masterClrMapping/>
  </p:clrMapOvr>
</p:sld>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Horizon</Template>
  <TotalTime>19390</TotalTime>
  <Words>5430</Words>
  <Application>Microsoft Office PowerPoint</Application>
  <PresentationFormat>On-screen Show (4:3)</PresentationFormat>
  <Paragraphs>343</Paragraphs>
  <Slides>45</Slides>
  <Notes>42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45</vt:i4>
      </vt:variant>
    </vt:vector>
  </HeadingPairs>
  <TitlesOfParts>
    <vt:vector size="50" baseType="lpstr">
      <vt:lpstr>Arial</vt:lpstr>
      <vt:lpstr>Times New Roman</vt:lpstr>
      <vt:lpstr>Verdana</vt:lpstr>
      <vt:lpstr>Wingdings</vt:lpstr>
      <vt:lpstr>508 Lecture</vt:lpstr>
      <vt:lpstr>Management</vt:lpstr>
      <vt:lpstr>Learning Objectives</vt:lpstr>
      <vt:lpstr>Elements of Organizational Design</vt:lpstr>
      <vt:lpstr>Exhibit 11-1 Purposes of Organizing</vt:lpstr>
      <vt:lpstr>PowerPoint Presentation</vt:lpstr>
      <vt:lpstr>Work Specialization</vt:lpstr>
      <vt:lpstr>Exhibit 11-2 Economies and Diseconomies of Work Specialization</vt:lpstr>
      <vt:lpstr>Departmentalization</vt:lpstr>
      <vt:lpstr>Exhibit 11-3 The Five Common Forms of Departmentalization (1 of 3)</vt:lpstr>
      <vt:lpstr>Exhibit 11-3 The Five Common Forms of Departmentalization (2 of 3)</vt:lpstr>
      <vt:lpstr>Exhibit 11-3 The Five Common Forms of Departmentalization (3 of 3)</vt:lpstr>
      <vt:lpstr>Cross-Functional Team</vt:lpstr>
      <vt:lpstr>Chain of Command</vt:lpstr>
      <vt:lpstr>Authority</vt:lpstr>
      <vt:lpstr>Responsibility</vt:lpstr>
      <vt:lpstr>Span of Control</vt:lpstr>
      <vt:lpstr>Exhibit 11-4 Contrasting Spans of Controls</vt:lpstr>
      <vt:lpstr>Centralization and Decentralization</vt:lpstr>
      <vt:lpstr>Exhibit 11-5 Centralization or Decentralization</vt:lpstr>
      <vt:lpstr>Employee Empowerment</vt:lpstr>
      <vt:lpstr>Formalization</vt:lpstr>
      <vt:lpstr>Mechanistic and Organic Structures</vt:lpstr>
      <vt:lpstr>Exhibit 11-6 Mechanistic Versus Organic Organizations</vt:lpstr>
      <vt:lpstr>Strategy and Structure</vt:lpstr>
      <vt:lpstr>Size and Structure</vt:lpstr>
      <vt:lpstr>Technology and Structure</vt:lpstr>
      <vt:lpstr>Exhibit 11-7 Mechanistic Versus Organic Organizations</vt:lpstr>
      <vt:lpstr>Environmental Uncertainty and Structure</vt:lpstr>
      <vt:lpstr>Traditional Organizational Design Options</vt:lpstr>
      <vt:lpstr>Exhibit 11-8 Traditional Organizational Designs</vt:lpstr>
      <vt:lpstr>Team Structures</vt:lpstr>
      <vt:lpstr>Matrix and Project Structures</vt:lpstr>
      <vt:lpstr>Exhibit 11-9 Example of a Matrix Organization</vt:lpstr>
      <vt:lpstr>The Boundaryless Organization</vt:lpstr>
      <vt:lpstr>Task Forces</vt:lpstr>
      <vt:lpstr>Exhibit 11-10 Benefits and Drawbacks of Open Innovation</vt:lpstr>
      <vt:lpstr>Telecommuting</vt:lpstr>
      <vt:lpstr>Compressed Workweeks, Flextime, and Job Sharing</vt:lpstr>
      <vt:lpstr>The Contingent Workforce</vt:lpstr>
      <vt:lpstr>Review Learning Objective 11.1</vt:lpstr>
      <vt:lpstr>Review Learning Objective 11.2</vt:lpstr>
      <vt:lpstr>Review Learning Objective 11.3</vt:lpstr>
      <vt:lpstr>Review Learning Objective 11.4</vt:lpstr>
      <vt:lpstr>Review Learning Objective 11.5</vt:lpstr>
      <vt:lpstr>Copyright</vt:lpstr>
    </vt:vector>
  </TitlesOfParts>
  <Manager/>
  <Company>Cenveo Publisher</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Management 14e</dc:title>
  <dc:subject>Chapter 11: Designing Organizational Structure</dc:subject>
  <dc:creator>Stephen P. Robbins and Mary Coulter</dc:creator>
  <cp:keywords>Management</cp:keywords>
  <dc:description/>
  <cp:lastModifiedBy>user</cp:lastModifiedBy>
  <cp:revision>673</cp:revision>
  <dcterms:created xsi:type="dcterms:W3CDTF">2014-07-14T20:04:21Z</dcterms:created>
  <dcterms:modified xsi:type="dcterms:W3CDTF">2025-04-30T03:38:04Z</dcterms:modified>
  <cp:category/>
</cp:coreProperties>
</file>